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73" r:id="rId11"/>
    <p:sldId id="265" r:id="rId12"/>
    <p:sldId id="266" r:id="rId13"/>
    <p:sldId id="267" r:id="rId14"/>
    <p:sldId id="275" r:id="rId15"/>
    <p:sldId id="274" r:id="rId16"/>
    <p:sldId id="268" r:id="rId17"/>
    <p:sldId id="269" r:id="rId18"/>
    <p:sldId id="270" r:id="rId19"/>
    <p:sldId id="271" r:id="rId20"/>
  </p:sldIdLst>
  <p:sldSz cx="18288000" cy="10287000"/>
  <p:notesSz cx="6858000" cy="9144000"/>
  <p:embeddedFontLst>
    <p:embeddedFont>
      <p:font typeface="Cy Grotesk Key" pitchFamily="2" charset="77"/>
      <p:regular r:id="rId22"/>
    </p:embeddedFont>
    <p:embeddedFont>
      <p:font typeface="Open Sans" panose="020B0606030504020204" pitchFamily="34" charset="0"/>
      <p:regular r:id="rId23"/>
      <p:bold r:id="rId24"/>
      <p:italic r:id="rId25"/>
      <p:boldItalic r:id="rId26"/>
    </p:embeddedFont>
    <p:embeddedFont>
      <p:font typeface="Open Sans Bold" pitchFamily="2" charset="0"/>
      <p:regular r:id="rId27"/>
      <p:bold r:id="rId28"/>
    </p:embeddedFont>
    <p:embeddedFont>
      <p:font typeface="TT Octosquares Compressed" panose="02010001040000080307" pitchFamily="2"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72" userDrawn="1">
          <p15:clr>
            <a:srgbClr val="A4A3A4"/>
          </p15:clr>
        </p15:guide>
        <p15:guide id="2" pos="5808" userDrawn="1">
          <p15:clr>
            <a:srgbClr val="A4A3A4"/>
          </p15:clr>
        </p15:guide>
        <p15:guide id="3" orient="horz" pos="3528" userDrawn="1">
          <p15:clr>
            <a:srgbClr val="A4A3A4"/>
          </p15:clr>
        </p15:guide>
        <p15:guide id="4" pos="1142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13870" autoAdjust="0"/>
    <p:restoredTop sz="58573" autoAdjust="0"/>
  </p:normalViewPr>
  <p:slideViewPr>
    <p:cSldViewPr>
      <p:cViewPr varScale="1">
        <p:scale>
          <a:sx n="39" d="100"/>
          <a:sy n="39" d="100"/>
        </p:scale>
        <p:origin x="192" y="448"/>
      </p:cViewPr>
      <p:guideLst>
        <p:guide orient="horz" pos="4872"/>
        <p:guide pos="5808"/>
        <p:guide orient="horz" pos="3528"/>
        <p:guide pos="11424"/>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80" d="100"/>
        <a:sy n="80" d="100"/>
      </p:scale>
      <p:origin x="0" y="0"/>
    </p:cViewPr>
  </p:sorterViewPr>
  <p:notesViewPr>
    <p:cSldViewPr showGuides="1">
      <p:cViewPr varScale="1">
        <p:scale>
          <a:sx n="96" d="100"/>
          <a:sy n="96" d="100"/>
        </p:scale>
        <p:origin x="3688"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
        <p:nvSpPr>
          <p:cNvPr id="8" name="Header Placeholder 7">
            <a:extLst>
              <a:ext uri="{FF2B5EF4-FFF2-40B4-BE49-F238E27FC236}">
                <a16:creationId xmlns:a16="http://schemas.microsoft.com/office/drawing/2014/main" id="{775BD0F3-6C93-DFFA-61BB-9022622418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a:p>
            <a:r>
              <a:rPr lang="en-US" dirty="0"/>
              <a:t>Good morning, everyone. My name is Diego, and I want to first thank you for this opportunity. Before we dive into the details, let's take a look at the agenda for today's presentation.</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194368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BOA's best segment in EMEA is Workwear, contributing 10.2 million USD in revenue.</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2498734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sz="1800" dirty="0"/>
              <a:t>To guide our strategic business planning, I used a scoring system for each criterion based on data, research, and my perception of how BOA is perceived in each segment. Scores above 22 indicate the most attractive markets. </a:t>
            </a:r>
          </a:p>
          <a:p>
            <a:endParaRPr lang="en-US" sz="1800" dirty="0"/>
          </a:p>
          <a:p>
            <a:r>
              <a:rPr lang="en-US" sz="1800" dirty="0"/>
              <a:t>I created a matrix considering variables such as Risk Analysis, Brand Reputation, Revenue Score, Market Potential, Competitive Landscape, and Economic Conditions. </a:t>
            </a:r>
          </a:p>
          <a:p>
            <a:endParaRPr lang="en-US" sz="1800" dirty="0"/>
          </a:p>
          <a:p>
            <a:r>
              <a:rPr lang="en-US" sz="1800" dirty="0"/>
              <a:t>This matrix helps us understand the strategic positioning of BOA in different segments.</a:t>
            </a:r>
          </a:p>
          <a:p>
            <a:endParaRPr lang="en-US" sz="1800" dirty="0"/>
          </a:p>
          <a:p>
            <a:r>
              <a:rPr lang="en-US" sz="1800" dirty="0"/>
              <a:t>Based on the matrix, here are some key insights:</a:t>
            </a:r>
          </a:p>
          <a:p>
            <a:r>
              <a:rPr lang="en-US" sz="1800" dirty="0"/>
              <a:t>- The segments I suggest to pursue are Snow Sports, Workwear, Cycling, and Kids.</a:t>
            </a:r>
          </a:p>
          <a:p>
            <a:r>
              <a:rPr lang="en-US" sz="1800" dirty="0"/>
              <a:t>- The segments we should consider discontinuing are Trail Run, Baseball, Training, and Road Running."</a:t>
            </a: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41322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criteria used were:</a:t>
            </a:r>
          </a:p>
          <a:p>
            <a:endParaRPr lang="en-US" dirty="0"/>
          </a:p>
          <a:p>
            <a:r>
              <a:rPr lang="en-US" b="1" dirty="0"/>
              <a:t>Risk Score</a:t>
            </a:r>
            <a:r>
              <a:rPr lang="en-US" dirty="0"/>
              <a:t> - Based on risk analysis performed in each category.</a:t>
            </a:r>
          </a:p>
          <a:p>
            <a:r>
              <a:rPr lang="en-US" b="1" dirty="0"/>
              <a:t>Brand Reputation</a:t>
            </a:r>
            <a:r>
              <a:rPr lang="en-US" dirty="0"/>
              <a:t> - Associated with my perception, revenue, and quantity sold.</a:t>
            </a:r>
          </a:p>
          <a:p>
            <a:r>
              <a:rPr lang="en-US" b="1" dirty="0"/>
              <a:t>Revenue Score</a:t>
            </a:r>
            <a:r>
              <a:rPr lang="en-US" dirty="0"/>
              <a:t> - The amount of revenue in 2022.</a:t>
            </a:r>
          </a:p>
          <a:p>
            <a:r>
              <a:rPr lang="en-US" b="1" dirty="0"/>
              <a:t>Market Potential</a:t>
            </a:r>
            <a:r>
              <a:rPr lang="en-US" dirty="0"/>
              <a:t> - The size and growth of the market segment.</a:t>
            </a:r>
          </a:p>
          <a:p>
            <a:r>
              <a:rPr lang="en-US" b="1" dirty="0"/>
              <a:t>Competitive Landscape</a:t>
            </a:r>
            <a:r>
              <a:rPr lang="en-US" dirty="0"/>
              <a:t> - The level of competition and BOA’s relative strength.</a:t>
            </a:r>
          </a:p>
          <a:p>
            <a:r>
              <a:rPr lang="en-US" b="1" dirty="0"/>
              <a:t>Economic Conditions</a:t>
            </a:r>
            <a:r>
              <a:rPr lang="en-US" dirty="0"/>
              <a:t> - Assessing the economic stability and growth.</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999349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For Part 3.</a:t>
            </a:r>
            <a:r>
              <a:rPr lang="en-US" baseline="0" dirty="0"/>
              <a:t> The task was to create a model which simplifies data entry, manipulation and visualization.</a:t>
            </a:r>
          </a:p>
          <a:p>
            <a:endParaRPr lang="en-US" baseline="0" dirty="0"/>
          </a:p>
          <a:p>
            <a:r>
              <a:rPr lang="en-US" baseline="0" dirty="0"/>
              <a:t>So First I created a form to simplify user experience for manual data entry.</a:t>
            </a: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953076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Then I created a Data model for inputting the</a:t>
            </a:r>
            <a:r>
              <a:rPr lang="en-US" baseline="0" dirty="0"/>
              <a:t> </a:t>
            </a:r>
            <a:r>
              <a:rPr lang="en-US" dirty="0"/>
              <a:t>BOA Variables, and getting some automatic visualizations and</a:t>
            </a:r>
            <a:r>
              <a:rPr lang="en-US" baseline="0" dirty="0"/>
              <a:t> metrics. </a:t>
            </a: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028833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Data model for forecasting scenarios.</a:t>
            </a:r>
          </a:p>
          <a:p>
            <a:endParaRPr lang="en-US" dirty="0"/>
          </a:p>
          <a:p>
            <a:r>
              <a:rPr lang="en-US" dirty="0"/>
              <a:t>In the scenarios forecasting, you only</a:t>
            </a:r>
            <a:r>
              <a:rPr lang="en-US" baseline="0" dirty="0"/>
              <a:t> need to enter the % for Good, Average or Bad, and the select your scenario (1,2,3). The model will automatically calculate the revenue forecast and made a visualization.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3 tools, will  allow BOA to plan the short-term and long-term goals of the company.</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180372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Thank you for your attention. I am now open to any questions you may have.</a:t>
            </a:r>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128411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4068481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621122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43408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We will cover the following points:</a:t>
            </a:r>
          </a:p>
          <a:p>
            <a:r>
              <a:rPr lang="en-US" b="1" dirty="0"/>
              <a:t>Introduction</a:t>
            </a:r>
            <a:r>
              <a:rPr lang="en-US" dirty="0"/>
              <a:t> - A brief overview of myself.</a:t>
            </a:r>
          </a:p>
          <a:p>
            <a:r>
              <a:rPr lang="en-US" b="1" dirty="0"/>
              <a:t>Context</a:t>
            </a:r>
            <a:r>
              <a:rPr lang="en-US" dirty="0"/>
              <a:t> - A brief overview of the data set, an explanation of the key variables in the data set, a breakdown of the three main parts of the assignment, and my interpretation.</a:t>
            </a:r>
          </a:p>
          <a:p>
            <a:r>
              <a:rPr lang="en-US" b="1" dirty="0"/>
              <a:t>Methodology</a:t>
            </a:r>
            <a:r>
              <a:rPr lang="en-US" dirty="0"/>
              <a:t> - An explanation of my exploratory data analysis.</a:t>
            </a:r>
          </a:p>
          <a:p>
            <a:r>
              <a:rPr lang="en-US" b="1" dirty="0"/>
              <a:t>Part 1: BOA Business Insights</a:t>
            </a:r>
            <a:r>
              <a:rPr lang="en-US" dirty="0"/>
              <a:t> - Analysis and insights specific to North America, EMEA, and ASIA.</a:t>
            </a:r>
          </a:p>
          <a:p>
            <a:r>
              <a:rPr lang="en-US" b="1" dirty="0"/>
              <a:t>Part 2: Strategic Business Planning</a:t>
            </a:r>
            <a:r>
              <a:rPr lang="en-US" dirty="0"/>
              <a:t> - Developing a strategic approach for different segments.</a:t>
            </a:r>
          </a:p>
          <a:p>
            <a:r>
              <a:rPr lang="en-US" b="1" dirty="0"/>
              <a:t>Part 3: Long-Term Business Planning</a:t>
            </a:r>
            <a:r>
              <a:rPr lang="en-US" dirty="0"/>
              <a:t> - Creating a data model for forecasting and planning.</a:t>
            </a:r>
          </a:p>
          <a:p>
            <a:r>
              <a:rPr lang="en-US" b="1" dirty="0"/>
              <a:t>Q&amp;A</a:t>
            </a:r>
            <a:r>
              <a:rPr lang="en-US" dirty="0"/>
              <a:t> - An opportunity for you to ask any questions.</a:t>
            </a:r>
          </a:p>
          <a:p>
            <a:r>
              <a:rPr lang="en-US" dirty="0"/>
              <a:t>Let's get started.</a:t>
            </a:r>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471512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My name is Diego, and I'm originally from Peru. I bring over 12 years of experience in project management, strategic planning, and data analysis across various industries. My career began as a civil engineer leading large-scale projects, followed by founding Tierra Grande brewery in the food and beverage sector. I then worked for Novo, a brewery in San Diego, and most recently, I served as a city manager for Uber Eats in the Bay Area. Outside of work, I am passionate about surfing, biking, and snowboarding.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First, let me provide a brief overview of the data set. The data includes both qualitative and quantitative variables. The key variables we will focus on are Region, Brands, Revenue, Quantity Sold, Segments, and the BOA System. Additionally, I explored some population data to determine market sizes.</a:t>
            </a:r>
          </a:p>
          <a:p>
            <a:r>
              <a:rPr lang="en-US" dirty="0"/>
              <a:t>The assignment is divided into three main parts:</a:t>
            </a:r>
          </a:p>
          <a:p>
            <a:endParaRPr lang="en-US" dirty="0"/>
          </a:p>
          <a:p>
            <a:r>
              <a:rPr lang="en-US" b="1" dirty="0"/>
              <a:t>BOA Business Insights</a:t>
            </a:r>
            <a:r>
              <a:rPr lang="en-US" dirty="0"/>
              <a:t> - The goal is to analyze the data and draw 5-10 insights regarding the BOA business in these regions.</a:t>
            </a:r>
          </a:p>
          <a:p>
            <a:endParaRPr lang="en-US" dirty="0"/>
          </a:p>
          <a:p>
            <a:r>
              <a:rPr lang="en-US" b="1" dirty="0"/>
              <a:t>Strategic Business Planning</a:t>
            </a:r>
            <a:r>
              <a:rPr lang="en-US" dirty="0"/>
              <a:t> - Here, we need to consider how we think about BOA and why we might be more or less successful in different segments.</a:t>
            </a:r>
          </a:p>
          <a:p>
            <a:endParaRPr lang="en-US" dirty="0"/>
          </a:p>
          <a:p>
            <a:r>
              <a:rPr lang="en-US" b="1" dirty="0"/>
              <a:t>Long-Term Business Planning</a:t>
            </a:r>
            <a:r>
              <a:rPr lang="en-US" dirty="0"/>
              <a:t> - The objective here is to create a workbook or data model that separates the input structure from the output to simplify user experience for manual data entry, manipulation, and visualization.</a:t>
            </a:r>
          </a:p>
          <a:p>
            <a:endParaRPr lang="en-US" dirty="0"/>
          </a:p>
          <a:p>
            <a:r>
              <a:rPr lang="en-US" dirty="0"/>
              <a:t>Each part has its specific goals and objectives, which we will discuss in detail.</a:t>
            </a:r>
          </a:p>
          <a:p>
            <a:endParaRPr lang="en-US" dirty="0"/>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analyze the data, I followed these steps:</a:t>
            </a:r>
          </a:p>
          <a:p>
            <a:endParaRPr lang="en-US" dirty="0"/>
          </a:p>
          <a:p>
            <a:r>
              <a:rPr lang="en-US" b="1" dirty="0"/>
              <a:t>Data Assumptions</a:t>
            </a:r>
            <a:r>
              <a:rPr lang="en-US" dirty="0"/>
              <a:t> - Making necessary assumptions to fill in gaps or inconsistencies in the data.</a:t>
            </a:r>
          </a:p>
          <a:p>
            <a:r>
              <a:rPr lang="en-US" b="1" dirty="0"/>
              <a:t>Cleaning Data</a:t>
            </a:r>
            <a:r>
              <a:rPr lang="en-US" dirty="0"/>
              <a:t> - Ensuring the data is accurate and ready for analysis by removing or correcting any errors.</a:t>
            </a:r>
          </a:p>
          <a:p>
            <a:r>
              <a:rPr lang="en-US" b="1" dirty="0"/>
              <a:t>Data Transformation</a:t>
            </a:r>
            <a:r>
              <a:rPr lang="en-US" dirty="0"/>
              <a:t> - Converting the data into a format suitable for analysis.</a:t>
            </a:r>
          </a:p>
          <a:p>
            <a:r>
              <a:rPr lang="en-US" b="1" dirty="0"/>
              <a:t>Data Analysis</a:t>
            </a:r>
            <a:r>
              <a:rPr lang="en-US" dirty="0"/>
              <a:t> - Applying various analytical techniques to draw meaningful insights.</a:t>
            </a: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354769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six insights I derived are as follows:</a:t>
            </a:r>
          </a:p>
          <a:p>
            <a:endParaRPr lang="en-US" dirty="0"/>
          </a:p>
          <a:p>
            <a:pPr marL="228600" indent="-228600">
              <a:buAutoNum type="arabicPeriod"/>
            </a:pPr>
            <a:r>
              <a:rPr lang="en-US" dirty="0"/>
              <a:t>Since 2020, revenue has grown approximately 27% per year.</a:t>
            </a:r>
          </a:p>
          <a:p>
            <a:pPr marL="228600" indent="-228600">
              <a:buAutoNum type="arabicPeriod"/>
            </a:pPr>
            <a:endParaRPr lang="en-US" dirty="0"/>
          </a:p>
          <a:p>
            <a:r>
              <a:rPr lang="en-US" dirty="0"/>
              <a:t>2. Allocate resources and investments strategically based on regional performance. Prioritize EMEA for expansion and innovation, while focusing on improving profitability in Asia and addressing the challenges in America.</a:t>
            </a:r>
          </a:p>
          <a:p>
            <a:endParaRPr lang="en-US" dirty="0"/>
          </a:p>
          <a:p>
            <a:r>
              <a:rPr lang="en-US" dirty="0"/>
              <a:t>3. Given its significant contribution to revenue, workwear, athletic kids, golf, and cycling should be a priority for future investments in research and development, marketing, and production capabilities.</a:t>
            </a:r>
          </a:p>
          <a:p>
            <a:endParaRPr lang="en-US" dirty="0"/>
          </a:p>
          <a:p>
            <a:r>
              <a:rPr lang="en-US" dirty="0"/>
              <a:t>4. With the highest revenue-to-quantity ratio of 2.9, EMEA is our most profitable market. This indicates that products in this region are either sold at higher prices, have higher margins, or both. Strategies that are working well in EMEA could be analyzed and potentially applied to other regions.</a:t>
            </a:r>
          </a:p>
          <a:p>
            <a:endParaRPr lang="en-US" dirty="0"/>
          </a:p>
          <a:p>
            <a:r>
              <a:rPr lang="en-US" dirty="0"/>
              <a:t>5. With the lowest revenue-to-quantity ratio of 0.77, America presents the greatest challenge in terms of profitability. This could indicate lower pricing power, higher costs, or competitive market conditions.</a:t>
            </a:r>
          </a:p>
          <a:p>
            <a:endParaRPr lang="en-US" dirty="0"/>
          </a:p>
          <a:p>
            <a:r>
              <a:rPr lang="en-US" dirty="0"/>
              <a:t>6. Workwear generated 10.3 million USD in EMEA in 2022, making it the most profitable segment, highlighting the company's strong market position and dominance in this category within the region.</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380925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2020, revenue has grown approximately 27% per year.</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404842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In 2022, the revenue-to-quantity ratio was as follows:</a:t>
            </a:r>
          </a:p>
          <a:p>
            <a:r>
              <a:rPr lang="en-US" dirty="0"/>
              <a:t>EMEA: 2.84</a:t>
            </a:r>
          </a:p>
          <a:p>
            <a:r>
              <a:rPr lang="en-US" dirty="0"/>
              <a:t>ASIA: 1.22</a:t>
            </a:r>
          </a:p>
          <a:p>
            <a:r>
              <a:rPr lang="en-US" dirty="0"/>
              <a:t>AMERICAS: 0.77</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292987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best segments of BOA based on revenue are Workwear, Athletic Kids, Golf, and Cycling.</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085826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9.emf"/><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3.png"/><Relationship Id="rId7"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7.em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31481" y="8597471"/>
            <a:ext cx="924223" cy="397435"/>
            <a:chOff x="0" y="0"/>
            <a:chExt cx="1347239" cy="579341"/>
          </a:xfrm>
        </p:grpSpPr>
        <p:sp>
          <p:nvSpPr>
            <p:cNvPr id="3" name="Freeform 3"/>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FFDE59"/>
            </a:solidFill>
          </p:spPr>
          <p:txBody>
            <a:bodyPr/>
            <a:lstStyle/>
            <a:p>
              <a:endParaRPr lang="en-US"/>
            </a:p>
          </p:txBody>
        </p:sp>
        <p:sp>
          <p:nvSpPr>
            <p:cNvPr id="4" name="TextBox 4"/>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4061681" y="1824480"/>
            <a:ext cx="10164638" cy="6295140"/>
          </a:xfrm>
          <a:prstGeom prst="rect">
            <a:avLst/>
          </a:prstGeom>
        </p:spPr>
        <p:txBody>
          <a:bodyPr lIns="0" tIns="0" rIns="0" bIns="0" rtlCol="0" anchor="t">
            <a:spAutoFit/>
          </a:bodyPr>
          <a:lstStyle/>
          <a:p>
            <a:pPr algn="ctr">
              <a:lnSpc>
                <a:spcPts val="25296"/>
              </a:lnSpc>
              <a:spcBef>
                <a:spcPct val="0"/>
              </a:spcBef>
            </a:pPr>
            <a:r>
              <a:rPr lang="en-US" sz="18068">
                <a:solidFill>
                  <a:srgbClr val="FFFFFF"/>
                </a:solidFill>
                <a:latin typeface="TT Octosquares Compressed"/>
                <a:ea typeface="TT Octosquares Compressed"/>
                <a:cs typeface="TT Octosquares Compressed"/>
                <a:sym typeface="TT Octosquares Compressed"/>
              </a:rPr>
              <a:t>STRATEGY DECK</a:t>
            </a:r>
          </a:p>
        </p:txBody>
      </p:sp>
      <p:sp>
        <p:nvSpPr>
          <p:cNvPr id="7" name="Freeform 7"/>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5"/>
            <a:stretch>
              <a:fillRect/>
            </a:stretch>
          </a:blipFill>
        </p:spPr>
        <p:txBody>
          <a:bodyPr/>
          <a:lstStyle/>
          <a:p>
            <a:endParaRPr lang="en-US"/>
          </a:p>
        </p:txBody>
      </p:sp>
      <p:sp>
        <p:nvSpPr>
          <p:cNvPr id="13" name="Freeform 13"/>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6"/>
            <a:stretch>
              <a:fillRect t="-20048"/>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3"/>
            <a:stretch>
              <a:fillRect/>
            </a:stretch>
          </a:blipFill>
        </p:spPr>
        <p:txBody>
          <a:bodyPr/>
          <a:lstStyle/>
          <a:p>
            <a:endParaRPr lang="en-US"/>
          </a:p>
        </p:txBody>
      </p:sp>
      <p:sp>
        <p:nvSpPr>
          <p:cNvPr id="3" name="Freeform 3"/>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4"/>
            <a:stretch>
              <a:fillRect t="-20048"/>
            </a:stretch>
          </a:blipFill>
        </p:spPr>
        <p:txBody>
          <a:bodyPr/>
          <a:lstStyle/>
          <a:p>
            <a:endParaRPr lang="en-US"/>
          </a:p>
        </p:txBody>
      </p:sp>
      <p:sp>
        <p:nvSpPr>
          <p:cNvPr id="10" name="Freeform 4">
            <a:extLst>
              <a:ext uri="{FF2B5EF4-FFF2-40B4-BE49-F238E27FC236}">
                <a16:creationId xmlns:a16="http://schemas.microsoft.com/office/drawing/2014/main" id="{E378443F-CED0-CCA3-E8B0-A69CFC6886F3}"/>
              </a:ext>
            </a:extLst>
          </p:cNvPr>
          <p:cNvSpPr/>
          <p:nvPr/>
        </p:nvSpPr>
        <p:spPr>
          <a:xfrm>
            <a:off x="5382327" y="647700"/>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5">
            <a:extLst>
              <a:ext uri="{FF2B5EF4-FFF2-40B4-BE49-F238E27FC236}">
                <a16:creationId xmlns:a16="http://schemas.microsoft.com/office/drawing/2014/main" id="{E0EEC9A6-4643-76A1-9E79-F642B97A70D4}"/>
              </a:ext>
            </a:extLst>
          </p:cNvPr>
          <p:cNvSpPr/>
          <p:nvPr/>
        </p:nvSpPr>
        <p:spPr>
          <a:xfrm>
            <a:off x="5847447" y="647700"/>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6">
            <a:extLst>
              <a:ext uri="{FF2B5EF4-FFF2-40B4-BE49-F238E27FC236}">
                <a16:creationId xmlns:a16="http://schemas.microsoft.com/office/drawing/2014/main" id="{EB370A38-53AD-2CC4-F383-0017251BD783}"/>
              </a:ext>
            </a:extLst>
          </p:cNvPr>
          <p:cNvSpPr/>
          <p:nvPr/>
        </p:nvSpPr>
        <p:spPr>
          <a:xfrm>
            <a:off x="6312568" y="647700"/>
            <a:ext cx="355359" cy="556335"/>
          </a:xfrm>
          <a:custGeom>
            <a:avLst/>
            <a:gdLst/>
            <a:ahLst/>
            <a:cxnLst/>
            <a:rect l="l" t="t" r="r" b="b"/>
            <a:pathLst>
              <a:path w="355359" h="556335">
                <a:moveTo>
                  <a:pt x="0" y="0"/>
                </a:moveTo>
                <a:lnTo>
                  <a:pt x="355358" y="0"/>
                </a:lnTo>
                <a:lnTo>
                  <a:pt x="355358"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8">
            <a:extLst>
              <a:ext uri="{FF2B5EF4-FFF2-40B4-BE49-F238E27FC236}">
                <a16:creationId xmlns:a16="http://schemas.microsoft.com/office/drawing/2014/main" id="{51A0CF2C-0B55-313B-A42E-6D29E4382612}"/>
              </a:ext>
            </a:extLst>
          </p:cNvPr>
          <p:cNvSpPr txBox="1"/>
          <p:nvPr/>
        </p:nvSpPr>
        <p:spPr>
          <a:xfrm>
            <a:off x="6777688" y="138585"/>
            <a:ext cx="11510311" cy="1483483"/>
          </a:xfrm>
          <a:prstGeom prst="rect">
            <a:avLst/>
          </a:prstGeom>
        </p:spPr>
        <p:txBody>
          <a:bodyPr wrap="square" lIns="0" tIns="0" rIns="0" bIns="0" rtlCol="0" anchor="t">
            <a:spAutoFit/>
          </a:bodyPr>
          <a:lstStyle/>
          <a:p>
            <a:pPr algn="l">
              <a:lnSpc>
                <a:spcPts val="11985"/>
              </a:lnSpc>
              <a:spcBef>
                <a:spcPct val="0"/>
              </a:spcBef>
            </a:pPr>
            <a:r>
              <a:rPr lang="en-US" sz="8560" dirty="0">
                <a:solidFill>
                  <a:srgbClr val="FFFFFF"/>
                </a:solidFill>
                <a:latin typeface="TT Octosquares Compressed"/>
                <a:ea typeface="TT Octosquares Compressed"/>
                <a:cs typeface="TT Octosquares Compressed"/>
                <a:sym typeface="TT Octosquares Compressed"/>
              </a:rPr>
              <a:t>EMEA 2022 REVENUE BY SEGMENT</a:t>
            </a:r>
          </a:p>
        </p:txBody>
      </p:sp>
      <p:pic>
        <p:nvPicPr>
          <p:cNvPr id="4" name="Picture 3">
            <a:extLst>
              <a:ext uri="{FF2B5EF4-FFF2-40B4-BE49-F238E27FC236}">
                <a16:creationId xmlns:a16="http://schemas.microsoft.com/office/drawing/2014/main" id="{F36FC07A-8A58-F7B1-5463-15DE7E906B3E}"/>
              </a:ext>
            </a:extLst>
          </p:cNvPr>
          <p:cNvPicPr>
            <a:picLocks noChangeAspect="1"/>
          </p:cNvPicPr>
          <p:nvPr/>
        </p:nvPicPr>
        <p:blipFill>
          <a:blip r:embed="rId7"/>
          <a:stretch>
            <a:fillRect/>
          </a:stretch>
        </p:blipFill>
        <p:spPr>
          <a:xfrm>
            <a:off x="3048000" y="2095500"/>
            <a:ext cx="11734800" cy="7720936"/>
          </a:xfrm>
          <a:prstGeom prst="rect">
            <a:avLst/>
          </a:prstGeom>
        </p:spPr>
      </p:pic>
    </p:spTree>
    <p:extLst>
      <p:ext uri="{BB962C8B-B14F-4D97-AF65-F5344CB8AC3E}">
        <p14:creationId xmlns:p14="http://schemas.microsoft.com/office/powerpoint/2010/main" val="2115408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Freeform 7"/>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3"/>
            <a:stretch>
              <a:fillRect/>
            </a:stretch>
          </a:blipFill>
        </p:spPr>
        <p:txBody>
          <a:bodyPr/>
          <a:lstStyle/>
          <a:p>
            <a:endParaRPr lang="en-US"/>
          </a:p>
        </p:txBody>
      </p:sp>
      <p:sp>
        <p:nvSpPr>
          <p:cNvPr id="8" name="Freeform 8"/>
          <p:cNvSpPr/>
          <p:nvPr/>
        </p:nvSpPr>
        <p:spPr>
          <a:xfrm>
            <a:off x="1685335" y="581018"/>
            <a:ext cx="2676208" cy="895364"/>
          </a:xfrm>
          <a:custGeom>
            <a:avLst/>
            <a:gdLst/>
            <a:ahLst/>
            <a:cxnLst/>
            <a:rect l="l" t="t" r="r" b="b"/>
            <a:pathLst>
              <a:path w="2676208" h="895364">
                <a:moveTo>
                  <a:pt x="0" y="0"/>
                </a:moveTo>
                <a:lnTo>
                  <a:pt x="2676209" y="0"/>
                </a:lnTo>
                <a:lnTo>
                  <a:pt x="2676209" y="895364"/>
                </a:lnTo>
                <a:lnTo>
                  <a:pt x="0" y="895364"/>
                </a:lnTo>
                <a:lnTo>
                  <a:pt x="0" y="0"/>
                </a:lnTo>
                <a:close/>
              </a:path>
            </a:pathLst>
          </a:custGeom>
          <a:blipFill>
            <a:blip r:embed="rId4"/>
            <a:stretch>
              <a:fillRect t="-20048"/>
            </a:stretch>
          </a:blipFill>
        </p:spPr>
        <p:txBody>
          <a:bodyPr/>
          <a:lstStyle/>
          <a:p>
            <a:endParaRPr lang="en-US"/>
          </a:p>
        </p:txBody>
      </p:sp>
      <p:pic>
        <p:nvPicPr>
          <p:cNvPr id="15" name="Picture 14">
            <a:extLst>
              <a:ext uri="{FF2B5EF4-FFF2-40B4-BE49-F238E27FC236}">
                <a16:creationId xmlns:a16="http://schemas.microsoft.com/office/drawing/2014/main" id="{AF6461BE-7E35-7990-AFF1-A943EF92FFFD}"/>
              </a:ext>
            </a:extLst>
          </p:cNvPr>
          <p:cNvPicPr>
            <a:picLocks noChangeAspect="1"/>
          </p:cNvPicPr>
          <p:nvPr/>
        </p:nvPicPr>
        <p:blipFill>
          <a:blip r:embed="rId5"/>
          <a:stretch>
            <a:fillRect/>
          </a:stretch>
        </p:blipFill>
        <p:spPr>
          <a:xfrm>
            <a:off x="3467868" y="2443245"/>
            <a:ext cx="11352263" cy="7551129"/>
          </a:xfrm>
          <a:prstGeom prst="rect">
            <a:avLst/>
          </a:prstGeom>
        </p:spPr>
      </p:pic>
      <p:sp>
        <p:nvSpPr>
          <p:cNvPr id="13" name="Rectangle 12">
            <a:extLst>
              <a:ext uri="{FF2B5EF4-FFF2-40B4-BE49-F238E27FC236}">
                <a16:creationId xmlns:a16="http://schemas.microsoft.com/office/drawing/2014/main" id="{3CD11B60-D16A-8164-8BFE-3EEBAB0D09CD}"/>
              </a:ext>
            </a:extLst>
          </p:cNvPr>
          <p:cNvSpPr/>
          <p:nvPr/>
        </p:nvSpPr>
        <p:spPr>
          <a:xfrm>
            <a:off x="3551144" y="2854826"/>
            <a:ext cx="4691729" cy="6569614"/>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33">
            <a:extLst>
              <a:ext uri="{FF2B5EF4-FFF2-40B4-BE49-F238E27FC236}">
                <a16:creationId xmlns:a16="http://schemas.microsoft.com/office/drawing/2014/main" id="{817ED751-1570-53EA-9717-DFBE42AA86CC}"/>
              </a:ext>
            </a:extLst>
          </p:cNvPr>
          <p:cNvGrpSpPr/>
          <p:nvPr/>
        </p:nvGrpSpPr>
        <p:grpSpPr>
          <a:xfrm>
            <a:off x="6341909" y="349399"/>
            <a:ext cx="711846" cy="711846"/>
            <a:chOff x="0" y="0"/>
            <a:chExt cx="812800" cy="812800"/>
          </a:xfrm>
        </p:grpSpPr>
        <p:sp>
          <p:nvSpPr>
            <p:cNvPr id="17" name="Freeform 34">
              <a:extLst>
                <a:ext uri="{FF2B5EF4-FFF2-40B4-BE49-F238E27FC236}">
                  <a16:creationId xmlns:a16="http://schemas.microsoft.com/office/drawing/2014/main" id="{81031A47-337F-B393-DD4D-71694335580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18" name="TextBox 35">
              <a:extLst>
                <a:ext uri="{FF2B5EF4-FFF2-40B4-BE49-F238E27FC236}">
                  <a16:creationId xmlns:a16="http://schemas.microsoft.com/office/drawing/2014/main" id="{0EE1C29F-216C-55A8-1739-1506B29D524D}"/>
                </a:ext>
              </a:extLst>
            </p:cNvPr>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19" name="TextBox 36">
            <a:extLst>
              <a:ext uri="{FF2B5EF4-FFF2-40B4-BE49-F238E27FC236}">
                <a16:creationId xmlns:a16="http://schemas.microsoft.com/office/drawing/2014/main" id="{FAF64DFF-5CCD-655C-F2CF-F9FE52838DB0}"/>
              </a:ext>
            </a:extLst>
          </p:cNvPr>
          <p:cNvSpPr txBox="1"/>
          <p:nvPr/>
        </p:nvSpPr>
        <p:spPr>
          <a:xfrm>
            <a:off x="6437298" y="526163"/>
            <a:ext cx="521068" cy="320218"/>
          </a:xfrm>
          <a:prstGeom prst="rect">
            <a:avLst/>
          </a:prstGeom>
        </p:spPr>
        <p:txBody>
          <a:bodyPr lIns="0" tIns="0" rIns="0" bIns="0" rtlCol="0" anchor="t">
            <a:spAutoFit/>
          </a:bodyPr>
          <a:lstStyle/>
          <a:p>
            <a:pPr algn="ctr">
              <a:lnSpc>
                <a:spcPts val="2646"/>
              </a:lnSpc>
              <a:spcBef>
                <a:spcPct val="0"/>
              </a:spcBef>
            </a:pPr>
            <a:r>
              <a:rPr lang="en-US" sz="1890" dirty="0">
                <a:solidFill>
                  <a:srgbClr val="0B081D"/>
                </a:solidFill>
                <a:latin typeface="Open Sans Bold"/>
                <a:ea typeface="Open Sans Bold"/>
                <a:cs typeface="Open Sans Bold"/>
                <a:sym typeface="Open Sans Bold"/>
              </a:rPr>
              <a:t>05</a:t>
            </a:r>
          </a:p>
        </p:txBody>
      </p:sp>
      <p:sp>
        <p:nvSpPr>
          <p:cNvPr id="2" name="TextBox 8">
            <a:extLst>
              <a:ext uri="{FF2B5EF4-FFF2-40B4-BE49-F238E27FC236}">
                <a16:creationId xmlns:a16="http://schemas.microsoft.com/office/drawing/2014/main" id="{49CABEC2-D339-2402-FD9A-25BC09B7D4DC}"/>
              </a:ext>
            </a:extLst>
          </p:cNvPr>
          <p:cNvSpPr txBox="1"/>
          <p:nvPr/>
        </p:nvSpPr>
        <p:spPr>
          <a:xfrm>
            <a:off x="7391400" y="-72840"/>
            <a:ext cx="11510311" cy="1483483"/>
          </a:xfrm>
          <a:prstGeom prst="rect">
            <a:avLst/>
          </a:prstGeom>
        </p:spPr>
        <p:txBody>
          <a:bodyPr wrap="square" lIns="0" tIns="0" rIns="0" bIns="0" rtlCol="0" anchor="t">
            <a:spAutoFit/>
          </a:bodyPr>
          <a:lstStyle/>
          <a:p>
            <a:pPr algn="l">
              <a:lnSpc>
                <a:spcPts val="11985"/>
              </a:lnSpc>
              <a:spcBef>
                <a:spcPct val="0"/>
              </a:spcBef>
            </a:pPr>
            <a:r>
              <a:rPr lang="en-US" sz="8560" dirty="0">
                <a:solidFill>
                  <a:srgbClr val="FFFFFF"/>
                </a:solidFill>
                <a:latin typeface="TT Octosquares Compressed"/>
                <a:ea typeface="TT Octosquares Compressed"/>
                <a:cs typeface="TT Octosquares Compressed"/>
                <a:sym typeface="TT Octosquares Compressed"/>
              </a:rPr>
              <a:t>STRATEGIC BUSINESS ANALYSIS</a:t>
            </a:r>
          </a:p>
        </p:txBody>
      </p:sp>
      <p:sp>
        <p:nvSpPr>
          <p:cNvPr id="9" name="Freeform 4">
            <a:extLst>
              <a:ext uri="{FF2B5EF4-FFF2-40B4-BE49-F238E27FC236}">
                <a16:creationId xmlns:a16="http://schemas.microsoft.com/office/drawing/2014/main" id="{F475FE88-480B-2AF7-D8BD-43255E4A9B15}"/>
              </a:ext>
            </a:extLst>
          </p:cNvPr>
          <p:cNvSpPr/>
          <p:nvPr/>
        </p:nvSpPr>
        <p:spPr>
          <a:xfrm>
            <a:off x="4830936" y="43949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5">
            <a:extLst>
              <a:ext uri="{FF2B5EF4-FFF2-40B4-BE49-F238E27FC236}">
                <a16:creationId xmlns:a16="http://schemas.microsoft.com/office/drawing/2014/main" id="{ADACB273-F7C9-360C-FBE4-AE749E811DCF}"/>
              </a:ext>
            </a:extLst>
          </p:cNvPr>
          <p:cNvSpPr/>
          <p:nvPr/>
        </p:nvSpPr>
        <p:spPr>
          <a:xfrm>
            <a:off x="5296056" y="43949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6">
            <a:extLst>
              <a:ext uri="{FF2B5EF4-FFF2-40B4-BE49-F238E27FC236}">
                <a16:creationId xmlns:a16="http://schemas.microsoft.com/office/drawing/2014/main" id="{F8C5B64F-69E6-F174-0DAB-7C0A317AFD0C}"/>
              </a:ext>
            </a:extLst>
          </p:cNvPr>
          <p:cNvSpPr/>
          <p:nvPr/>
        </p:nvSpPr>
        <p:spPr>
          <a:xfrm>
            <a:off x="5761177" y="439496"/>
            <a:ext cx="355359" cy="556335"/>
          </a:xfrm>
          <a:custGeom>
            <a:avLst/>
            <a:gdLst/>
            <a:ahLst/>
            <a:cxnLst/>
            <a:rect l="l" t="t" r="r" b="b"/>
            <a:pathLst>
              <a:path w="355359" h="556335">
                <a:moveTo>
                  <a:pt x="0" y="0"/>
                </a:moveTo>
                <a:lnTo>
                  <a:pt x="355358" y="0"/>
                </a:lnTo>
                <a:lnTo>
                  <a:pt x="355358"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8">
            <a:extLst>
              <a:ext uri="{FF2B5EF4-FFF2-40B4-BE49-F238E27FC236}">
                <a16:creationId xmlns:a16="http://schemas.microsoft.com/office/drawing/2014/main" id="{64E3AA10-5923-93E7-0941-7B78421B4539}"/>
              </a:ext>
            </a:extLst>
          </p:cNvPr>
          <p:cNvSpPr txBox="1"/>
          <p:nvPr/>
        </p:nvSpPr>
        <p:spPr>
          <a:xfrm>
            <a:off x="3467868" y="1138770"/>
            <a:ext cx="6383454" cy="1308050"/>
          </a:xfrm>
          <a:prstGeom prst="rect">
            <a:avLst/>
          </a:prstGeom>
        </p:spPr>
        <p:txBody>
          <a:bodyPr wrap="square" lIns="0" tIns="0" rIns="0" bIns="0" rtlCol="0" anchor="t">
            <a:spAutoFit/>
          </a:bodyPr>
          <a:lstStyle/>
          <a:p>
            <a:pPr algn="l">
              <a:lnSpc>
                <a:spcPts val="11985"/>
              </a:lnSpc>
              <a:spcBef>
                <a:spcPct val="0"/>
              </a:spcBef>
            </a:pPr>
            <a:r>
              <a:rPr lang="en-US" sz="4000" dirty="0">
                <a:solidFill>
                  <a:srgbClr val="FFFFFF"/>
                </a:solidFill>
                <a:latin typeface="TT Octosquares Compressed"/>
                <a:ea typeface="TT Octosquares Compressed"/>
                <a:cs typeface="TT Octosquares Compressed"/>
                <a:sym typeface="TT Octosquares Compressed"/>
              </a:rPr>
              <a:t>SCORES BY SEGMENT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87007" y="2717188"/>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452127" y="2717188"/>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917247" y="2717188"/>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5"/>
            <a:stretch>
              <a:fillRect/>
            </a:stretch>
          </a:blipFill>
        </p:spPr>
        <p:txBody>
          <a:bodyPr/>
          <a:lstStyle/>
          <a:p>
            <a:endParaRPr lang="en-US"/>
          </a:p>
        </p:txBody>
      </p:sp>
      <p:sp>
        <p:nvSpPr>
          <p:cNvPr id="6" name="Freeform 6"/>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6"/>
            <a:stretch>
              <a:fillRect t="-20048"/>
            </a:stretch>
          </a:blipFill>
        </p:spPr>
        <p:txBody>
          <a:bodyPr/>
          <a:lstStyle/>
          <a:p>
            <a:endParaRPr lang="en-US"/>
          </a:p>
        </p:txBody>
      </p:sp>
      <p:sp>
        <p:nvSpPr>
          <p:cNvPr id="7" name="TextBox 7"/>
          <p:cNvSpPr txBox="1"/>
          <p:nvPr/>
        </p:nvSpPr>
        <p:spPr>
          <a:xfrm>
            <a:off x="987007" y="3397348"/>
            <a:ext cx="4770406" cy="1175431"/>
          </a:xfrm>
          <a:prstGeom prst="rect">
            <a:avLst/>
          </a:prstGeom>
        </p:spPr>
        <p:txBody>
          <a:bodyPr lIns="0" tIns="0" rIns="0" bIns="0" rtlCol="0" anchor="t">
            <a:spAutoFit/>
          </a:bodyPr>
          <a:lstStyle/>
          <a:p>
            <a:pPr algn="l">
              <a:lnSpc>
                <a:spcPts val="8817"/>
              </a:lnSpc>
            </a:pPr>
            <a:r>
              <a:rPr lang="en-US" sz="8560" dirty="0">
                <a:solidFill>
                  <a:srgbClr val="FFFFFF"/>
                </a:solidFill>
                <a:latin typeface="TT Octosquares Compressed"/>
                <a:ea typeface="TT Octosquares Compressed"/>
                <a:cs typeface="TT Octosquares Compressed"/>
                <a:sym typeface="TT Octosquares Compressed"/>
              </a:rPr>
              <a:t>CRITERIAS</a:t>
            </a:r>
          </a:p>
        </p:txBody>
      </p:sp>
      <p:grpSp>
        <p:nvGrpSpPr>
          <p:cNvPr id="8" name="Group 12">
            <a:extLst>
              <a:ext uri="{FF2B5EF4-FFF2-40B4-BE49-F238E27FC236}">
                <a16:creationId xmlns:a16="http://schemas.microsoft.com/office/drawing/2014/main" id="{219E8327-017E-63E8-05E1-191BA8D680CE}"/>
              </a:ext>
            </a:extLst>
          </p:cNvPr>
          <p:cNvGrpSpPr/>
          <p:nvPr/>
        </p:nvGrpSpPr>
        <p:grpSpPr>
          <a:xfrm>
            <a:off x="6658521" y="2893457"/>
            <a:ext cx="355923" cy="355923"/>
            <a:chOff x="0" y="0"/>
            <a:chExt cx="406400" cy="406400"/>
          </a:xfrm>
        </p:grpSpPr>
        <p:sp>
          <p:nvSpPr>
            <p:cNvPr id="9" name="Freeform 13">
              <a:extLst>
                <a:ext uri="{FF2B5EF4-FFF2-40B4-BE49-F238E27FC236}">
                  <a16:creationId xmlns:a16="http://schemas.microsoft.com/office/drawing/2014/main" id="{00BDA328-D3CB-5DA2-25D8-D96D618B7A1F}"/>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10" name="TextBox 14">
              <a:extLst>
                <a:ext uri="{FF2B5EF4-FFF2-40B4-BE49-F238E27FC236}">
                  <a16:creationId xmlns:a16="http://schemas.microsoft.com/office/drawing/2014/main" id="{00FCEE18-34BA-46FF-94F0-E3FEFCC8DD6A}"/>
                </a:ext>
              </a:extLst>
            </p:cNvPr>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11" name="TextBox 15">
            <a:extLst>
              <a:ext uri="{FF2B5EF4-FFF2-40B4-BE49-F238E27FC236}">
                <a16:creationId xmlns:a16="http://schemas.microsoft.com/office/drawing/2014/main" id="{6236E5A8-5332-30B8-39BA-2248C67F5CD9}"/>
              </a:ext>
            </a:extLst>
          </p:cNvPr>
          <p:cNvSpPr txBox="1"/>
          <p:nvPr/>
        </p:nvSpPr>
        <p:spPr>
          <a:xfrm>
            <a:off x="7324164" y="2779318"/>
            <a:ext cx="10412850" cy="1336841"/>
          </a:xfrm>
          <a:prstGeom prst="rect">
            <a:avLst/>
          </a:prstGeom>
        </p:spPr>
        <p:txBody>
          <a:bodyPr wrap="square" lIns="0" tIns="0" rIns="0" bIns="0" rtlCol="0" anchor="t">
            <a:spAutoFit/>
          </a:bodyPr>
          <a:lstStyle/>
          <a:p>
            <a:pPr>
              <a:lnSpc>
                <a:spcPts val="5149"/>
              </a:lnSpc>
            </a:pPr>
            <a:r>
              <a:rPr lang="en-US" sz="4999" dirty="0">
                <a:solidFill>
                  <a:srgbClr val="FFDE59"/>
                </a:solidFill>
                <a:latin typeface="TT Octosquares Compressed"/>
                <a:ea typeface="TT Octosquares Compressed"/>
                <a:cs typeface="TT Octosquares Compressed"/>
                <a:sym typeface="TT Octosquares Compressed"/>
              </a:rPr>
              <a:t>BRAND REPUTATION. </a:t>
            </a:r>
            <a:r>
              <a:rPr lang="en-US" sz="4000" dirty="0">
                <a:solidFill>
                  <a:srgbClr val="FFFFFF"/>
                </a:solidFill>
                <a:latin typeface="TT Octosquares Compressed"/>
                <a:ea typeface="TT Octosquares Compressed"/>
                <a:cs typeface="TT Octosquares Compressed"/>
                <a:sym typeface="TT Octosquares Compressed"/>
              </a:rPr>
              <a:t>ASOCIATED TO MY PERCEPTION, REVENUE, &amp; QTY SOLD</a:t>
            </a:r>
            <a:r>
              <a:rPr lang="en-US" sz="4999" dirty="0">
                <a:solidFill>
                  <a:srgbClr val="FFFFFF"/>
                </a:solidFill>
                <a:latin typeface="TT Octosquares Compressed"/>
                <a:ea typeface="TT Octosquares Compressed"/>
                <a:cs typeface="TT Octosquares Compressed"/>
                <a:sym typeface="TT Octosquares Compressed"/>
              </a:rPr>
              <a:t>.</a:t>
            </a:r>
            <a:endParaRPr lang="en-US" sz="4000" dirty="0">
              <a:solidFill>
                <a:srgbClr val="FFFFFF"/>
              </a:solidFill>
              <a:latin typeface="TT Octosquares Compressed"/>
              <a:ea typeface="TT Octosquares Compressed"/>
              <a:cs typeface="TT Octosquares Compressed"/>
              <a:sym typeface="TT Octosquares Compressed"/>
            </a:endParaRPr>
          </a:p>
        </p:txBody>
      </p:sp>
      <p:grpSp>
        <p:nvGrpSpPr>
          <p:cNvPr id="16" name="Group 24">
            <a:extLst>
              <a:ext uri="{FF2B5EF4-FFF2-40B4-BE49-F238E27FC236}">
                <a16:creationId xmlns:a16="http://schemas.microsoft.com/office/drawing/2014/main" id="{3E8DE0DE-F2F0-FF32-32BE-B3637537A3BC}"/>
              </a:ext>
            </a:extLst>
          </p:cNvPr>
          <p:cNvGrpSpPr/>
          <p:nvPr/>
        </p:nvGrpSpPr>
        <p:grpSpPr>
          <a:xfrm>
            <a:off x="6658521" y="601774"/>
            <a:ext cx="355923" cy="355923"/>
            <a:chOff x="0" y="0"/>
            <a:chExt cx="406400" cy="406400"/>
          </a:xfrm>
        </p:grpSpPr>
        <p:sp>
          <p:nvSpPr>
            <p:cNvPr id="17" name="Freeform 25">
              <a:extLst>
                <a:ext uri="{FF2B5EF4-FFF2-40B4-BE49-F238E27FC236}">
                  <a16:creationId xmlns:a16="http://schemas.microsoft.com/office/drawing/2014/main" id="{C13A2282-1205-FD04-9FB9-0B677453493B}"/>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18" name="TextBox 26">
              <a:extLst>
                <a:ext uri="{FF2B5EF4-FFF2-40B4-BE49-F238E27FC236}">
                  <a16:creationId xmlns:a16="http://schemas.microsoft.com/office/drawing/2014/main" id="{C82C56D8-954D-C39C-96C0-0A2CD9AA1131}"/>
                </a:ext>
              </a:extLst>
            </p:cNvPr>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19" name="TextBox 27">
            <a:extLst>
              <a:ext uri="{FF2B5EF4-FFF2-40B4-BE49-F238E27FC236}">
                <a16:creationId xmlns:a16="http://schemas.microsoft.com/office/drawing/2014/main" id="{14EA23D3-0019-01E9-BED9-8FC4A23CF8E5}"/>
              </a:ext>
            </a:extLst>
          </p:cNvPr>
          <p:cNvSpPr txBox="1"/>
          <p:nvPr/>
        </p:nvSpPr>
        <p:spPr>
          <a:xfrm>
            <a:off x="7324164" y="487636"/>
            <a:ext cx="10877970" cy="1952458"/>
          </a:xfrm>
          <a:prstGeom prst="rect">
            <a:avLst/>
          </a:prstGeom>
        </p:spPr>
        <p:txBody>
          <a:bodyPr wrap="square" lIns="0" tIns="0" rIns="0" bIns="0" rtlCol="0" anchor="t">
            <a:spAutoFit/>
          </a:bodyPr>
          <a:lstStyle/>
          <a:p>
            <a:pPr>
              <a:lnSpc>
                <a:spcPts val="5149"/>
              </a:lnSpc>
            </a:pPr>
            <a:r>
              <a:rPr lang="en-US" sz="4999" dirty="0">
                <a:solidFill>
                  <a:srgbClr val="FFDE59"/>
                </a:solidFill>
                <a:latin typeface="TT Octosquares Compressed"/>
                <a:ea typeface="TT Octosquares Compressed"/>
                <a:cs typeface="TT Octosquares Compressed"/>
                <a:sym typeface="TT Octosquares Compressed"/>
              </a:rPr>
              <a:t>RISK SCORE. </a:t>
            </a:r>
            <a:r>
              <a:rPr lang="en-US" sz="4000" dirty="0">
                <a:solidFill>
                  <a:srgbClr val="FFFFFF"/>
                </a:solidFill>
                <a:latin typeface="TT Octosquares Compressed"/>
                <a:ea typeface="TT Octosquares Compressed"/>
                <a:cs typeface="TT Octosquares Compressed"/>
                <a:sym typeface="TT Octosquares Compressed"/>
              </a:rPr>
              <a:t>SCORE COMES FROM RISK ANALYSIS PERFROM IN EACH CATEGORY. IDEALLY IT WOULD BE DATA COLLECTED FROM THE EXPERTS IN EACH FIELD.</a:t>
            </a:r>
          </a:p>
        </p:txBody>
      </p:sp>
      <p:grpSp>
        <p:nvGrpSpPr>
          <p:cNvPr id="24" name="Group 32">
            <a:extLst>
              <a:ext uri="{FF2B5EF4-FFF2-40B4-BE49-F238E27FC236}">
                <a16:creationId xmlns:a16="http://schemas.microsoft.com/office/drawing/2014/main" id="{924F3AEA-6675-A6A1-536E-5638B40EA928}"/>
              </a:ext>
            </a:extLst>
          </p:cNvPr>
          <p:cNvGrpSpPr/>
          <p:nvPr/>
        </p:nvGrpSpPr>
        <p:grpSpPr>
          <a:xfrm>
            <a:off x="6658520" y="4477954"/>
            <a:ext cx="355923" cy="355923"/>
            <a:chOff x="0" y="0"/>
            <a:chExt cx="406400" cy="406400"/>
          </a:xfrm>
        </p:grpSpPr>
        <p:sp>
          <p:nvSpPr>
            <p:cNvPr id="25" name="Freeform 33">
              <a:extLst>
                <a:ext uri="{FF2B5EF4-FFF2-40B4-BE49-F238E27FC236}">
                  <a16:creationId xmlns:a16="http://schemas.microsoft.com/office/drawing/2014/main" id="{5BAC626C-91AD-56DC-4D3E-7DD461BB4274}"/>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26" name="TextBox 34">
              <a:extLst>
                <a:ext uri="{FF2B5EF4-FFF2-40B4-BE49-F238E27FC236}">
                  <a16:creationId xmlns:a16="http://schemas.microsoft.com/office/drawing/2014/main" id="{9B0010EF-9A9A-6955-EFD2-EE9D47B4DF36}"/>
                </a:ext>
              </a:extLst>
            </p:cNvPr>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27" name="TextBox 35">
            <a:extLst>
              <a:ext uri="{FF2B5EF4-FFF2-40B4-BE49-F238E27FC236}">
                <a16:creationId xmlns:a16="http://schemas.microsoft.com/office/drawing/2014/main" id="{A2A0ADCE-158F-834B-3AA4-E4F1F3345D40}"/>
              </a:ext>
            </a:extLst>
          </p:cNvPr>
          <p:cNvSpPr txBox="1"/>
          <p:nvPr/>
        </p:nvSpPr>
        <p:spPr>
          <a:xfrm>
            <a:off x="7324164" y="4363816"/>
            <a:ext cx="11803640" cy="682816"/>
          </a:xfrm>
          <a:prstGeom prst="rect">
            <a:avLst/>
          </a:prstGeom>
        </p:spPr>
        <p:txBody>
          <a:bodyPr wrap="square" lIns="0" tIns="0" rIns="0" bIns="0" rtlCol="0" anchor="t">
            <a:spAutoFit/>
          </a:bodyPr>
          <a:lstStyle/>
          <a:p>
            <a:pPr algn="l">
              <a:lnSpc>
                <a:spcPts val="5149"/>
              </a:lnSpc>
            </a:pPr>
            <a:r>
              <a:rPr lang="en-US" sz="4999" dirty="0">
                <a:solidFill>
                  <a:srgbClr val="FFDE59"/>
                </a:solidFill>
                <a:latin typeface="TT Octosquares Compressed"/>
                <a:ea typeface="TT Octosquares Compressed"/>
                <a:cs typeface="TT Octosquares Compressed"/>
                <a:sym typeface="TT Octosquares Compressed"/>
              </a:rPr>
              <a:t>REVENUE SCORE. </a:t>
            </a:r>
            <a:r>
              <a:rPr lang="en-US" sz="4000" dirty="0">
                <a:solidFill>
                  <a:srgbClr val="FFFFFF"/>
                </a:solidFill>
                <a:latin typeface="TT Octosquares Compressed"/>
                <a:ea typeface="TT Octosquares Compressed"/>
                <a:cs typeface="TT Octosquares Compressed"/>
                <a:sym typeface="TT Octosquares Compressed"/>
              </a:rPr>
              <a:t>TOTAL AMOUNT OF REVENUE IN 2022.</a:t>
            </a:r>
          </a:p>
        </p:txBody>
      </p:sp>
      <p:grpSp>
        <p:nvGrpSpPr>
          <p:cNvPr id="36" name="Group 44">
            <a:extLst>
              <a:ext uri="{FF2B5EF4-FFF2-40B4-BE49-F238E27FC236}">
                <a16:creationId xmlns:a16="http://schemas.microsoft.com/office/drawing/2014/main" id="{D4C76A8D-48A5-AE78-0B2B-E076CEEF82CC}"/>
              </a:ext>
            </a:extLst>
          </p:cNvPr>
          <p:cNvGrpSpPr/>
          <p:nvPr/>
        </p:nvGrpSpPr>
        <p:grpSpPr>
          <a:xfrm>
            <a:off x="6658520" y="5503226"/>
            <a:ext cx="355923" cy="355923"/>
            <a:chOff x="0" y="0"/>
            <a:chExt cx="406400" cy="406400"/>
          </a:xfrm>
        </p:grpSpPr>
        <p:sp>
          <p:nvSpPr>
            <p:cNvPr id="37" name="Freeform 45">
              <a:extLst>
                <a:ext uri="{FF2B5EF4-FFF2-40B4-BE49-F238E27FC236}">
                  <a16:creationId xmlns:a16="http://schemas.microsoft.com/office/drawing/2014/main" id="{5B438391-EBB0-27F0-9B1B-FA8BA46B1E63}"/>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38" name="TextBox 46">
              <a:extLst>
                <a:ext uri="{FF2B5EF4-FFF2-40B4-BE49-F238E27FC236}">
                  <a16:creationId xmlns:a16="http://schemas.microsoft.com/office/drawing/2014/main" id="{C5F72752-01AC-8EEF-2EBE-9EC74C6AA927}"/>
                </a:ext>
              </a:extLst>
            </p:cNvPr>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39" name="TextBox 47">
            <a:extLst>
              <a:ext uri="{FF2B5EF4-FFF2-40B4-BE49-F238E27FC236}">
                <a16:creationId xmlns:a16="http://schemas.microsoft.com/office/drawing/2014/main" id="{14386947-358F-F7C4-3719-8E8B81806D6A}"/>
              </a:ext>
            </a:extLst>
          </p:cNvPr>
          <p:cNvSpPr txBox="1"/>
          <p:nvPr/>
        </p:nvSpPr>
        <p:spPr>
          <a:xfrm>
            <a:off x="7324164" y="5389087"/>
            <a:ext cx="10412850" cy="1298432"/>
          </a:xfrm>
          <a:prstGeom prst="rect">
            <a:avLst/>
          </a:prstGeom>
        </p:spPr>
        <p:txBody>
          <a:bodyPr wrap="square" lIns="0" tIns="0" rIns="0" bIns="0" rtlCol="0" anchor="t">
            <a:spAutoFit/>
          </a:bodyPr>
          <a:lstStyle/>
          <a:p>
            <a:pPr algn="l">
              <a:lnSpc>
                <a:spcPts val="5149"/>
              </a:lnSpc>
            </a:pPr>
            <a:r>
              <a:rPr lang="en-US" sz="4999" dirty="0">
                <a:solidFill>
                  <a:srgbClr val="FFDE59"/>
                </a:solidFill>
                <a:latin typeface="TT Octosquares Compressed"/>
                <a:ea typeface="TT Octosquares Compressed"/>
                <a:cs typeface="TT Octosquares Compressed"/>
                <a:sym typeface="TT Octosquares Compressed"/>
              </a:rPr>
              <a:t>MARKET POTENTIAL. </a:t>
            </a:r>
            <a:r>
              <a:rPr lang="en-US" sz="4000" dirty="0">
                <a:solidFill>
                  <a:schemeClr val="bg1"/>
                </a:solidFill>
                <a:latin typeface="TT Octosquares Compressed"/>
                <a:ea typeface="TT Octosquares Compressed"/>
                <a:cs typeface="TT Octosquares Compressed"/>
                <a:sym typeface="TT Octosquares Compressed"/>
              </a:rPr>
              <a:t>SIZE &amp; GROWTH OF THE MARKET SEGMENT.</a:t>
            </a:r>
          </a:p>
        </p:txBody>
      </p:sp>
      <p:grpSp>
        <p:nvGrpSpPr>
          <p:cNvPr id="40" name="Group 44">
            <a:extLst>
              <a:ext uri="{FF2B5EF4-FFF2-40B4-BE49-F238E27FC236}">
                <a16:creationId xmlns:a16="http://schemas.microsoft.com/office/drawing/2014/main" id="{2DEE91E7-2A32-5977-9CA4-A2FDE2212B92}"/>
              </a:ext>
            </a:extLst>
          </p:cNvPr>
          <p:cNvGrpSpPr/>
          <p:nvPr/>
        </p:nvGrpSpPr>
        <p:grpSpPr>
          <a:xfrm>
            <a:off x="6588398" y="8708980"/>
            <a:ext cx="355923" cy="355923"/>
            <a:chOff x="0" y="0"/>
            <a:chExt cx="406400" cy="406400"/>
          </a:xfrm>
        </p:grpSpPr>
        <p:sp>
          <p:nvSpPr>
            <p:cNvPr id="41" name="Freeform 45">
              <a:extLst>
                <a:ext uri="{FF2B5EF4-FFF2-40B4-BE49-F238E27FC236}">
                  <a16:creationId xmlns:a16="http://schemas.microsoft.com/office/drawing/2014/main" id="{81174C0E-D1FA-0D53-38D4-10562580AD47}"/>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42" name="TextBox 46">
              <a:extLst>
                <a:ext uri="{FF2B5EF4-FFF2-40B4-BE49-F238E27FC236}">
                  <a16:creationId xmlns:a16="http://schemas.microsoft.com/office/drawing/2014/main" id="{DBB6952E-065E-64EA-0C0F-D09AF51B0B09}"/>
                </a:ext>
              </a:extLst>
            </p:cNvPr>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43" name="TextBox 47">
            <a:extLst>
              <a:ext uri="{FF2B5EF4-FFF2-40B4-BE49-F238E27FC236}">
                <a16:creationId xmlns:a16="http://schemas.microsoft.com/office/drawing/2014/main" id="{1E3B58A7-F53F-1524-3E25-4ECB63D0EAA2}"/>
              </a:ext>
            </a:extLst>
          </p:cNvPr>
          <p:cNvSpPr txBox="1"/>
          <p:nvPr/>
        </p:nvSpPr>
        <p:spPr>
          <a:xfrm>
            <a:off x="7254041" y="8594841"/>
            <a:ext cx="10482973" cy="1336841"/>
          </a:xfrm>
          <a:prstGeom prst="rect">
            <a:avLst/>
          </a:prstGeom>
        </p:spPr>
        <p:txBody>
          <a:bodyPr wrap="square" lIns="0" tIns="0" rIns="0" bIns="0" rtlCol="0" anchor="t">
            <a:spAutoFit/>
          </a:bodyPr>
          <a:lstStyle/>
          <a:p>
            <a:pPr algn="l">
              <a:lnSpc>
                <a:spcPts val="5149"/>
              </a:lnSpc>
            </a:pPr>
            <a:r>
              <a:rPr lang="en-US" sz="4999" dirty="0">
                <a:solidFill>
                  <a:srgbClr val="FFDE59"/>
                </a:solidFill>
                <a:latin typeface="TT Octosquares Compressed"/>
                <a:ea typeface="TT Octosquares Compressed"/>
                <a:cs typeface="TT Octosquares Compressed"/>
                <a:sym typeface="TT Octosquares Compressed"/>
              </a:rPr>
              <a:t>ECONOMIC CONDITIONS. </a:t>
            </a:r>
            <a:r>
              <a:rPr lang="en-US" sz="4000" dirty="0">
                <a:solidFill>
                  <a:srgbClr val="FFFFFF"/>
                </a:solidFill>
                <a:latin typeface="TT Octosquares Compressed"/>
                <a:ea typeface="TT Octosquares Compressed"/>
                <a:cs typeface="TT Octosquares Compressed"/>
                <a:sym typeface="TT Octosquares Compressed"/>
              </a:rPr>
              <a:t>ASSES THE ECONOMIC STABILITY &amp; GROWTH.</a:t>
            </a:r>
          </a:p>
        </p:txBody>
      </p:sp>
      <p:grpSp>
        <p:nvGrpSpPr>
          <p:cNvPr id="48" name="Group 44">
            <a:extLst>
              <a:ext uri="{FF2B5EF4-FFF2-40B4-BE49-F238E27FC236}">
                <a16:creationId xmlns:a16="http://schemas.microsoft.com/office/drawing/2014/main" id="{7285119D-5D1D-959F-71FF-8C482D50E607}"/>
              </a:ext>
            </a:extLst>
          </p:cNvPr>
          <p:cNvGrpSpPr/>
          <p:nvPr/>
        </p:nvGrpSpPr>
        <p:grpSpPr>
          <a:xfrm>
            <a:off x="6616751" y="7055253"/>
            <a:ext cx="355923" cy="355923"/>
            <a:chOff x="0" y="0"/>
            <a:chExt cx="406400" cy="406400"/>
          </a:xfrm>
        </p:grpSpPr>
        <p:sp>
          <p:nvSpPr>
            <p:cNvPr id="49" name="Freeform 45">
              <a:extLst>
                <a:ext uri="{FF2B5EF4-FFF2-40B4-BE49-F238E27FC236}">
                  <a16:creationId xmlns:a16="http://schemas.microsoft.com/office/drawing/2014/main" id="{51A58181-42D5-1C3B-95D4-2F0ACD9EAEE3}"/>
                </a:ext>
              </a:extLst>
            </p:cNvPr>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50" name="TextBox 46">
              <a:extLst>
                <a:ext uri="{FF2B5EF4-FFF2-40B4-BE49-F238E27FC236}">
                  <a16:creationId xmlns:a16="http://schemas.microsoft.com/office/drawing/2014/main" id="{0A0C59E7-D4D9-89B3-3F30-B86070DF5B50}"/>
                </a:ext>
              </a:extLst>
            </p:cNvPr>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51" name="TextBox 47">
            <a:extLst>
              <a:ext uri="{FF2B5EF4-FFF2-40B4-BE49-F238E27FC236}">
                <a16:creationId xmlns:a16="http://schemas.microsoft.com/office/drawing/2014/main" id="{3FEF76C9-00F3-05B2-ADC1-4AE5B518E5F1}"/>
              </a:ext>
            </a:extLst>
          </p:cNvPr>
          <p:cNvSpPr txBox="1"/>
          <p:nvPr/>
        </p:nvSpPr>
        <p:spPr>
          <a:xfrm>
            <a:off x="7282394" y="6941114"/>
            <a:ext cx="10412851" cy="1336841"/>
          </a:xfrm>
          <a:prstGeom prst="rect">
            <a:avLst/>
          </a:prstGeom>
        </p:spPr>
        <p:txBody>
          <a:bodyPr wrap="square" lIns="0" tIns="0" rIns="0" bIns="0" rtlCol="0" anchor="t">
            <a:spAutoFit/>
          </a:bodyPr>
          <a:lstStyle/>
          <a:p>
            <a:pPr algn="l">
              <a:lnSpc>
                <a:spcPts val="5149"/>
              </a:lnSpc>
            </a:pPr>
            <a:r>
              <a:rPr lang="en-US" sz="4999" dirty="0">
                <a:solidFill>
                  <a:srgbClr val="FFDE59"/>
                </a:solidFill>
                <a:latin typeface="TT Octosquares Compressed"/>
                <a:ea typeface="TT Octosquares Compressed"/>
                <a:cs typeface="TT Octosquares Compressed"/>
                <a:sym typeface="TT Octosquares Compressed"/>
              </a:rPr>
              <a:t>COMPETITIVE LANDSCAPE. </a:t>
            </a:r>
            <a:r>
              <a:rPr lang="en-US" sz="4000" dirty="0">
                <a:solidFill>
                  <a:srgbClr val="FFFFFF"/>
                </a:solidFill>
                <a:latin typeface="TT Octosquares Compressed"/>
                <a:ea typeface="TT Octosquares Compressed"/>
                <a:cs typeface="TT Octosquares Compressed"/>
                <a:sym typeface="TT Octosquares Compressed"/>
              </a:rPr>
              <a:t>LEVEL OF COMPETITION &amp; BOA’S RELATIVE STRENGTH.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31481" y="8597471"/>
            <a:ext cx="924223" cy="397435"/>
            <a:chOff x="0" y="0"/>
            <a:chExt cx="1347239" cy="579341"/>
          </a:xfrm>
        </p:grpSpPr>
        <p:sp>
          <p:nvSpPr>
            <p:cNvPr id="3" name="Freeform 3"/>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FFDE59"/>
            </a:solidFill>
          </p:spPr>
          <p:txBody>
            <a:bodyPr/>
            <a:lstStyle/>
            <a:p>
              <a:endParaRPr lang="en-US"/>
            </a:p>
          </p:txBody>
        </p:sp>
        <p:sp>
          <p:nvSpPr>
            <p:cNvPr id="4" name="TextBox 4"/>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4648200" y="2981472"/>
            <a:ext cx="8962084" cy="6956129"/>
          </a:xfrm>
          <a:custGeom>
            <a:avLst/>
            <a:gdLst/>
            <a:ahLst/>
            <a:cxnLst/>
            <a:rect l="l" t="t" r="r" b="b"/>
            <a:pathLst>
              <a:path w="4941704" h="3835618">
                <a:moveTo>
                  <a:pt x="0" y="0"/>
                </a:moveTo>
                <a:lnTo>
                  <a:pt x="4941703" y="0"/>
                </a:lnTo>
                <a:lnTo>
                  <a:pt x="4941703" y="3835618"/>
                </a:lnTo>
                <a:lnTo>
                  <a:pt x="0" y="3835618"/>
                </a:lnTo>
                <a:lnTo>
                  <a:pt x="0" y="0"/>
                </a:lnTo>
                <a:close/>
              </a:path>
            </a:pathLst>
          </a:custGeom>
          <a:blipFill>
            <a:blip r:embed="rId3"/>
            <a:stretch>
              <a:fillRect/>
            </a:stretch>
          </a:blipFill>
        </p:spPr>
        <p:txBody>
          <a:bodyPr/>
          <a:lstStyle/>
          <a:p>
            <a:endParaRPr lang="en-US"/>
          </a:p>
        </p:txBody>
      </p:sp>
      <p:sp>
        <p:nvSpPr>
          <p:cNvPr id="31" name="Freeform 7">
            <a:extLst>
              <a:ext uri="{FF2B5EF4-FFF2-40B4-BE49-F238E27FC236}">
                <a16:creationId xmlns:a16="http://schemas.microsoft.com/office/drawing/2014/main" id="{9673743F-5723-0E19-AEAD-48D73DABB875}"/>
              </a:ext>
            </a:extLst>
          </p:cNvPr>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4"/>
            <a:stretch>
              <a:fillRect/>
            </a:stretch>
          </a:blipFill>
        </p:spPr>
        <p:txBody>
          <a:bodyPr/>
          <a:lstStyle/>
          <a:p>
            <a:endParaRPr lang="en-US"/>
          </a:p>
        </p:txBody>
      </p:sp>
      <p:sp>
        <p:nvSpPr>
          <p:cNvPr id="32" name="Freeform 8">
            <a:extLst>
              <a:ext uri="{FF2B5EF4-FFF2-40B4-BE49-F238E27FC236}">
                <a16:creationId xmlns:a16="http://schemas.microsoft.com/office/drawing/2014/main" id="{E28235CC-8C75-084D-C32F-F770E0697922}"/>
              </a:ext>
            </a:extLst>
          </p:cNvPr>
          <p:cNvSpPr/>
          <p:nvPr/>
        </p:nvSpPr>
        <p:spPr>
          <a:xfrm>
            <a:off x="1685335" y="581018"/>
            <a:ext cx="2676208" cy="895364"/>
          </a:xfrm>
          <a:custGeom>
            <a:avLst/>
            <a:gdLst/>
            <a:ahLst/>
            <a:cxnLst/>
            <a:rect l="l" t="t" r="r" b="b"/>
            <a:pathLst>
              <a:path w="2676208" h="895364">
                <a:moveTo>
                  <a:pt x="0" y="0"/>
                </a:moveTo>
                <a:lnTo>
                  <a:pt x="2676209" y="0"/>
                </a:lnTo>
                <a:lnTo>
                  <a:pt x="2676209" y="895364"/>
                </a:lnTo>
                <a:lnTo>
                  <a:pt x="0" y="895364"/>
                </a:lnTo>
                <a:lnTo>
                  <a:pt x="0" y="0"/>
                </a:lnTo>
                <a:close/>
              </a:path>
            </a:pathLst>
          </a:custGeom>
          <a:blipFill>
            <a:blip r:embed="rId5"/>
            <a:stretch>
              <a:fillRect t="-20048"/>
            </a:stretch>
          </a:blipFill>
        </p:spPr>
        <p:txBody>
          <a:bodyPr/>
          <a:lstStyle/>
          <a:p>
            <a:endParaRPr lang="en-US"/>
          </a:p>
        </p:txBody>
      </p:sp>
      <p:grpSp>
        <p:nvGrpSpPr>
          <p:cNvPr id="33" name="Group 33">
            <a:extLst>
              <a:ext uri="{FF2B5EF4-FFF2-40B4-BE49-F238E27FC236}">
                <a16:creationId xmlns:a16="http://schemas.microsoft.com/office/drawing/2014/main" id="{9556F0E7-B7E0-81FC-3EBA-CB3243B88EB4}"/>
              </a:ext>
            </a:extLst>
          </p:cNvPr>
          <p:cNvGrpSpPr/>
          <p:nvPr/>
        </p:nvGrpSpPr>
        <p:grpSpPr>
          <a:xfrm>
            <a:off x="6078862" y="349399"/>
            <a:ext cx="711846" cy="711846"/>
            <a:chOff x="0" y="0"/>
            <a:chExt cx="812800" cy="812800"/>
          </a:xfrm>
        </p:grpSpPr>
        <p:sp>
          <p:nvSpPr>
            <p:cNvPr id="34" name="Freeform 34">
              <a:extLst>
                <a:ext uri="{FF2B5EF4-FFF2-40B4-BE49-F238E27FC236}">
                  <a16:creationId xmlns:a16="http://schemas.microsoft.com/office/drawing/2014/main" id="{E4A283AD-D49D-1C72-7468-9E6936D9AE8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35" name="TextBox 35">
              <a:extLst>
                <a:ext uri="{FF2B5EF4-FFF2-40B4-BE49-F238E27FC236}">
                  <a16:creationId xmlns:a16="http://schemas.microsoft.com/office/drawing/2014/main" id="{01FDA15A-A1B5-B0F1-AC8E-1A5BF509A14D}"/>
                </a:ext>
              </a:extLst>
            </p:cNvPr>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36" name="TextBox 36">
            <a:extLst>
              <a:ext uri="{FF2B5EF4-FFF2-40B4-BE49-F238E27FC236}">
                <a16:creationId xmlns:a16="http://schemas.microsoft.com/office/drawing/2014/main" id="{EA156185-F144-FA53-FD51-15BD1797D61D}"/>
              </a:ext>
            </a:extLst>
          </p:cNvPr>
          <p:cNvSpPr txBox="1"/>
          <p:nvPr/>
        </p:nvSpPr>
        <p:spPr>
          <a:xfrm>
            <a:off x="6174251" y="526163"/>
            <a:ext cx="521068" cy="320218"/>
          </a:xfrm>
          <a:prstGeom prst="rect">
            <a:avLst/>
          </a:prstGeom>
        </p:spPr>
        <p:txBody>
          <a:bodyPr lIns="0" tIns="0" rIns="0" bIns="0" rtlCol="0" anchor="t">
            <a:spAutoFit/>
          </a:bodyPr>
          <a:lstStyle/>
          <a:p>
            <a:pPr algn="ctr">
              <a:lnSpc>
                <a:spcPts val="2646"/>
              </a:lnSpc>
              <a:spcBef>
                <a:spcPct val="0"/>
              </a:spcBef>
            </a:pPr>
            <a:r>
              <a:rPr lang="en-US" sz="1890" dirty="0">
                <a:solidFill>
                  <a:srgbClr val="0B081D"/>
                </a:solidFill>
                <a:latin typeface="Open Sans Bold"/>
                <a:ea typeface="Open Sans Bold"/>
                <a:cs typeface="Open Sans Bold"/>
                <a:sym typeface="Open Sans Bold"/>
              </a:rPr>
              <a:t>05</a:t>
            </a:r>
          </a:p>
        </p:txBody>
      </p:sp>
      <p:sp>
        <p:nvSpPr>
          <p:cNvPr id="37" name="TextBox 8">
            <a:extLst>
              <a:ext uri="{FF2B5EF4-FFF2-40B4-BE49-F238E27FC236}">
                <a16:creationId xmlns:a16="http://schemas.microsoft.com/office/drawing/2014/main" id="{7F92B389-FB0B-23F1-9EB6-7B39C9A22A81}"/>
              </a:ext>
            </a:extLst>
          </p:cNvPr>
          <p:cNvSpPr txBox="1"/>
          <p:nvPr/>
        </p:nvSpPr>
        <p:spPr>
          <a:xfrm>
            <a:off x="6930089" y="-72840"/>
            <a:ext cx="11510311" cy="1483483"/>
          </a:xfrm>
          <a:prstGeom prst="rect">
            <a:avLst/>
          </a:prstGeom>
        </p:spPr>
        <p:txBody>
          <a:bodyPr wrap="square" lIns="0" tIns="0" rIns="0" bIns="0" rtlCol="0" anchor="t">
            <a:spAutoFit/>
          </a:bodyPr>
          <a:lstStyle/>
          <a:p>
            <a:pPr algn="l">
              <a:lnSpc>
                <a:spcPts val="11985"/>
              </a:lnSpc>
              <a:spcBef>
                <a:spcPct val="0"/>
              </a:spcBef>
            </a:pPr>
            <a:r>
              <a:rPr lang="en-US" sz="8560" dirty="0">
                <a:solidFill>
                  <a:srgbClr val="FFFFFF"/>
                </a:solidFill>
                <a:latin typeface="TT Octosquares Compressed"/>
                <a:ea typeface="TT Octosquares Compressed"/>
                <a:cs typeface="TT Octosquares Compressed"/>
                <a:sym typeface="TT Octosquares Compressed"/>
              </a:rPr>
              <a:t>LONG-TERM BUSINESS PLANNING</a:t>
            </a:r>
          </a:p>
        </p:txBody>
      </p:sp>
      <p:sp>
        <p:nvSpPr>
          <p:cNvPr id="38" name="Freeform 4">
            <a:extLst>
              <a:ext uri="{FF2B5EF4-FFF2-40B4-BE49-F238E27FC236}">
                <a16:creationId xmlns:a16="http://schemas.microsoft.com/office/drawing/2014/main" id="{644998A1-FA53-CAAF-B06F-F61576BE8F68}"/>
              </a:ext>
            </a:extLst>
          </p:cNvPr>
          <p:cNvSpPr/>
          <p:nvPr/>
        </p:nvSpPr>
        <p:spPr>
          <a:xfrm>
            <a:off x="4648200" y="43949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9" name="Freeform 5">
            <a:extLst>
              <a:ext uri="{FF2B5EF4-FFF2-40B4-BE49-F238E27FC236}">
                <a16:creationId xmlns:a16="http://schemas.microsoft.com/office/drawing/2014/main" id="{09199547-E666-E78E-17D4-B87D4D189839}"/>
              </a:ext>
            </a:extLst>
          </p:cNvPr>
          <p:cNvSpPr/>
          <p:nvPr/>
        </p:nvSpPr>
        <p:spPr>
          <a:xfrm>
            <a:off x="5113320" y="43949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0" name="Freeform 6">
            <a:extLst>
              <a:ext uri="{FF2B5EF4-FFF2-40B4-BE49-F238E27FC236}">
                <a16:creationId xmlns:a16="http://schemas.microsoft.com/office/drawing/2014/main" id="{43A8CF81-B981-660E-833F-5BE1F9090C25}"/>
              </a:ext>
            </a:extLst>
          </p:cNvPr>
          <p:cNvSpPr/>
          <p:nvPr/>
        </p:nvSpPr>
        <p:spPr>
          <a:xfrm>
            <a:off x="5578441" y="439496"/>
            <a:ext cx="355359" cy="556335"/>
          </a:xfrm>
          <a:custGeom>
            <a:avLst/>
            <a:gdLst/>
            <a:ahLst/>
            <a:cxnLst/>
            <a:rect l="l" t="t" r="r" b="b"/>
            <a:pathLst>
              <a:path w="355359" h="556335">
                <a:moveTo>
                  <a:pt x="0" y="0"/>
                </a:moveTo>
                <a:lnTo>
                  <a:pt x="355358" y="0"/>
                </a:lnTo>
                <a:lnTo>
                  <a:pt x="355358"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1" name="TextBox 8">
            <a:extLst>
              <a:ext uri="{FF2B5EF4-FFF2-40B4-BE49-F238E27FC236}">
                <a16:creationId xmlns:a16="http://schemas.microsoft.com/office/drawing/2014/main" id="{F3CFE110-5B38-FC34-237B-B4BFCCCDA486}"/>
              </a:ext>
            </a:extLst>
          </p:cNvPr>
          <p:cNvSpPr txBox="1"/>
          <p:nvPr/>
        </p:nvSpPr>
        <p:spPr>
          <a:xfrm>
            <a:off x="4648200" y="1587407"/>
            <a:ext cx="10287000" cy="1308050"/>
          </a:xfrm>
          <a:prstGeom prst="rect">
            <a:avLst/>
          </a:prstGeom>
        </p:spPr>
        <p:txBody>
          <a:bodyPr wrap="square" lIns="0" tIns="0" rIns="0" bIns="0" rtlCol="0" anchor="t">
            <a:spAutoFit/>
          </a:bodyPr>
          <a:lstStyle/>
          <a:p>
            <a:pPr algn="l">
              <a:lnSpc>
                <a:spcPts val="11985"/>
              </a:lnSpc>
              <a:spcBef>
                <a:spcPct val="0"/>
              </a:spcBef>
            </a:pPr>
            <a:r>
              <a:rPr lang="en-US" sz="4000" dirty="0">
                <a:solidFill>
                  <a:srgbClr val="FFFFFF"/>
                </a:solidFill>
                <a:latin typeface="TT Octosquares Compressed"/>
                <a:ea typeface="TT Octosquares Compressed"/>
                <a:cs typeface="TT Octosquares Compressed"/>
                <a:sym typeface="TT Octosquares Compressed"/>
              </a:rPr>
              <a:t>DATA COLLECTION FORM, USE TO EASY DATA ENTRY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31481" y="8597471"/>
            <a:ext cx="924223" cy="397435"/>
            <a:chOff x="0" y="0"/>
            <a:chExt cx="1347239" cy="579341"/>
          </a:xfrm>
        </p:grpSpPr>
        <p:sp>
          <p:nvSpPr>
            <p:cNvPr id="3" name="Freeform 3"/>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FFDE59"/>
            </a:solidFill>
          </p:spPr>
          <p:txBody>
            <a:bodyPr/>
            <a:lstStyle/>
            <a:p>
              <a:endParaRPr lang="en-US"/>
            </a:p>
          </p:txBody>
        </p:sp>
        <p:sp>
          <p:nvSpPr>
            <p:cNvPr id="4" name="TextBox 4"/>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272796" y="3771900"/>
            <a:ext cx="5806066" cy="4562177"/>
          </a:xfrm>
          <a:custGeom>
            <a:avLst/>
            <a:gdLst/>
            <a:ahLst/>
            <a:cxnLst/>
            <a:rect l="l" t="t" r="r" b="b"/>
            <a:pathLst>
              <a:path w="4978848" h="3835618">
                <a:moveTo>
                  <a:pt x="0" y="0"/>
                </a:moveTo>
                <a:lnTo>
                  <a:pt x="4978848" y="0"/>
                </a:lnTo>
                <a:lnTo>
                  <a:pt x="4978848" y="3835618"/>
                </a:lnTo>
                <a:lnTo>
                  <a:pt x="0" y="3835618"/>
                </a:lnTo>
                <a:lnTo>
                  <a:pt x="0" y="0"/>
                </a:lnTo>
                <a:close/>
              </a:path>
            </a:pathLst>
          </a:custGeom>
          <a:blipFill>
            <a:blip r:embed="rId3"/>
            <a:stretch>
              <a:fillRect/>
            </a:stretch>
          </a:blipFill>
        </p:spPr>
        <p:txBody>
          <a:bodyPr/>
          <a:lstStyle/>
          <a:p>
            <a:endParaRPr lang="en-US"/>
          </a:p>
        </p:txBody>
      </p:sp>
      <p:sp>
        <p:nvSpPr>
          <p:cNvPr id="12" name="Freeform 12"/>
          <p:cNvSpPr/>
          <p:nvPr/>
        </p:nvSpPr>
        <p:spPr>
          <a:xfrm>
            <a:off x="6331026" y="2400300"/>
            <a:ext cx="11801029" cy="6395888"/>
          </a:xfrm>
          <a:custGeom>
            <a:avLst/>
            <a:gdLst/>
            <a:ahLst/>
            <a:cxnLst/>
            <a:rect l="l" t="t" r="r" b="b"/>
            <a:pathLst>
              <a:path w="10088437" h="4405647">
                <a:moveTo>
                  <a:pt x="0" y="0"/>
                </a:moveTo>
                <a:lnTo>
                  <a:pt x="10088436" y="0"/>
                </a:lnTo>
                <a:lnTo>
                  <a:pt x="10088436" y="4405647"/>
                </a:lnTo>
                <a:lnTo>
                  <a:pt x="0" y="4405647"/>
                </a:lnTo>
                <a:lnTo>
                  <a:pt x="0" y="0"/>
                </a:lnTo>
                <a:close/>
              </a:path>
            </a:pathLst>
          </a:custGeom>
          <a:blipFill>
            <a:blip r:embed="rId4"/>
            <a:stretch>
              <a:fillRect/>
            </a:stretch>
          </a:blipFill>
        </p:spPr>
        <p:txBody>
          <a:bodyPr/>
          <a:lstStyle/>
          <a:p>
            <a:endParaRPr lang="en-US"/>
          </a:p>
        </p:txBody>
      </p:sp>
      <p:sp>
        <p:nvSpPr>
          <p:cNvPr id="31" name="Freeform 7">
            <a:extLst>
              <a:ext uri="{FF2B5EF4-FFF2-40B4-BE49-F238E27FC236}">
                <a16:creationId xmlns:a16="http://schemas.microsoft.com/office/drawing/2014/main" id="{9673743F-5723-0E19-AEAD-48D73DABB875}"/>
              </a:ext>
            </a:extLst>
          </p:cNvPr>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5"/>
            <a:stretch>
              <a:fillRect/>
            </a:stretch>
          </a:blipFill>
        </p:spPr>
        <p:txBody>
          <a:bodyPr/>
          <a:lstStyle/>
          <a:p>
            <a:endParaRPr lang="en-US"/>
          </a:p>
        </p:txBody>
      </p:sp>
      <p:sp>
        <p:nvSpPr>
          <p:cNvPr id="32" name="Freeform 8">
            <a:extLst>
              <a:ext uri="{FF2B5EF4-FFF2-40B4-BE49-F238E27FC236}">
                <a16:creationId xmlns:a16="http://schemas.microsoft.com/office/drawing/2014/main" id="{E28235CC-8C75-084D-C32F-F770E0697922}"/>
              </a:ext>
            </a:extLst>
          </p:cNvPr>
          <p:cNvSpPr/>
          <p:nvPr/>
        </p:nvSpPr>
        <p:spPr>
          <a:xfrm>
            <a:off x="1685335" y="581018"/>
            <a:ext cx="2676208" cy="895364"/>
          </a:xfrm>
          <a:custGeom>
            <a:avLst/>
            <a:gdLst/>
            <a:ahLst/>
            <a:cxnLst/>
            <a:rect l="l" t="t" r="r" b="b"/>
            <a:pathLst>
              <a:path w="2676208" h="895364">
                <a:moveTo>
                  <a:pt x="0" y="0"/>
                </a:moveTo>
                <a:lnTo>
                  <a:pt x="2676209" y="0"/>
                </a:lnTo>
                <a:lnTo>
                  <a:pt x="2676209" y="895364"/>
                </a:lnTo>
                <a:lnTo>
                  <a:pt x="0" y="895364"/>
                </a:lnTo>
                <a:lnTo>
                  <a:pt x="0" y="0"/>
                </a:lnTo>
                <a:close/>
              </a:path>
            </a:pathLst>
          </a:custGeom>
          <a:blipFill>
            <a:blip r:embed="rId6"/>
            <a:stretch>
              <a:fillRect t="-20048"/>
            </a:stretch>
          </a:blipFill>
        </p:spPr>
        <p:txBody>
          <a:bodyPr/>
          <a:lstStyle/>
          <a:p>
            <a:endParaRPr lang="en-US"/>
          </a:p>
        </p:txBody>
      </p:sp>
      <p:sp>
        <p:nvSpPr>
          <p:cNvPr id="36" name="TextBox 36">
            <a:extLst>
              <a:ext uri="{FF2B5EF4-FFF2-40B4-BE49-F238E27FC236}">
                <a16:creationId xmlns:a16="http://schemas.microsoft.com/office/drawing/2014/main" id="{EA156185-F144-FA53-FD51-15BD1797D61D}"/>
              </a:ext>
            </a:extLst>
          </p:cNvPr>
          <p:cNvSpPr txBox="1"/>
          <p:nvPr/>
        </p:nvSpPr>
        <p:spPr>
          <a:xfrm>
            <a:off x="6174251" y="526163"/>
            <a:ext cx="521068" cy="320218"/>
          </a:xfrm>
          <a:prstGeom prst="rect">
            <a:avLst/>
          </a:prstGeom>
        </p:spPr>
        <p:txBody>
          <a:bodyPr lIns="0" tIns="0" rIns="0" bIns="0" rtlCol="0" anchor="t">
            <a:spAutoFit/>
          </a:bodyPr>
          <a:lstStyle/>
          <a:p>
            <a:pPr algn="ctr">
              <a:lnSpc>
                <a:spcPts val="2646"/>
              </a:lnSpc>
              <a:spcBef>
                <a:spcPct val="0"/>
              </a:spcBef>
            </a:pPr>
            <a:r>
              <a:rPr lang="en-US" sz="1890" dirty="0">
                <a:solidFill>
                  <a:srgbClr val="0B081D"/>
                </a:solidFill>
                <a:latin typeface="Open Sans Bold"/>
                <a:ea typeface="Open Sans Bold"/>
                <a:cs typeface="Open Sans Bold"/>
                <a:sym typeface="Open Sans Bold"/>
              </a:rPr>
              <a:t>05</a:t>
            </a:r>
          </a:p>
        </p:txBody>
      </p:sp>
      <p:sp>
        <p:nvSpPr>
          <p:cNvPr id="37" name="TextBox 8">
            <a:extLst>
              <a:ext uri="{FF2B5EF4-FFF2-40B4-BE49-F238E27FC236}">
                <a16:creationId xmlns:a16="http://schemas.microsoft.com/office/drawing/2014/main" id="{7F92B389-FB0B-23F1-9EB6-7B39C9A22A81}"/>
              </a:ext>
            </a:extLst>
          </p:cNvPr>
          <p:cNvSpPr txBox="1"/>
          <p:nvPr/>
        </p:nvSpPr>
        <p:spPr>
          <a:xfrm>
            <a:off x="6325710" y="-55470"/>
            <a:ext cx="11510311" cy="1483483"/>
          </a:xfrm>
          <a:prstGeom prst="rect">
            <a:avLst/>
          </a:prstGeom>
        </p:spPr>
        <p:txBody>
          <a:bodyPr wrap="square" lIns="0" tIns="0" rIns="0" bIns="0" rtlCol="0" anchor="t">
            <a:spAutoFit/>
          </a:bodyPr>
          <a:lstStyle/>
          <a:p>
            <a:pPr algn="l">
              <a:lnSpc>
                <a:spcPts val="11985"/>
              </a:lnSpc>
              <a:spcBef>
                <a:spcPct val="0"/>
              </a:spcBef>
            </a:pPr>
            <a:r>
              <a:rPr lang="en-US" sz="8560" dirty="0">
                <a:solidFill>
                  <a:srgbClr val="FFFFFF"/>
                </a:solidFill>
                <a:latin typeface="TT Octosquares Compressed"/>
                <a:ea typeface="TT Octosquares Compressed"/>
                <a:cs typeface="TT Octosquares Compressed"/>
                <a:sym typeface="TT Octosquares Compressed"/>
              </a:rPr>
              <a:t>INPUT MODEL (BOA VARIABLES)</a:t>
            </a:r>
          </a:p>
        </p:txBody>
      </p:sp>
      <p:sp>
        <p:nvSpPr>
          <p:cNvPr id="38" name="Freeform 4">
            <a:extLst>
              <a:ext uri="{FF2B5EF4-FFF2-40B4-BE49-F238E27FC236}">
                <a16:creationId xmlns:a16="http://schemas.microsoft.com/office/drawing/2014/main" id="{644998A1-FA53-CAAF-B06F-F61576BE8F68}"/>
              </a:ext>
            </a:extLst>
          </p:cNvPr>
          <p:cNvSpPr/>
          <p:nvPr/>
        </p:nvSpPr>
        <p:spPr>
          <a:xfrm>
            <a:off x="4648200" y="43949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9" name="Freeform 5">
            <a:extLst>
              <a:ext uri="{FF2B5EF4-FFF2-40B4-BE49-F238E27FC236}">
                <a16:creationId xmlns:a16="http://schemas.microsoft.com/office/drawing/2014/main" id="{09199547-E666-E78E-17D4-B87D4D189839}"/>
              </a:ext>
            </a:extLst>
          </p:cNvPr>
          <p:cNvSpPr/>
          <p:nvPr/>
        </p:nvSpPr>
        <p:spPr>
          <a:xfrm>
            <a:off x="5113320" y="43949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0" name="Freeform 6">
            <a:extLst>
              <a:ext uri="{FF2B5EF4-FFF2-40B4-BE49-F238E27FC236}">
                <a16:creationId xmlns:a16="http://schemas.microsoft.com/office/drawing/2014/main" id="{43A8CF81-B981-660E-833F-5BE1F9090C25}"/>
              </a:ext>
            </a:extLst>
          </p:cNvPr>
          <p:cNvSpPr/>
          <p:nvPr/>
        </p:nvSpPr>
        <p:spPr>
          <a:xfrm>
            <a:off x="5578441" y="439496"/>
            <a:ext cx="355359" cy="556335"/>
          </a:xfrm>
          <a:custGeom>
            <a:avLst/>
            <a:gdLst/>
            <a:ahLst/>
            <a:cxnLst/>
            <a:rect l="l" t="t" r="r" b="b"/>
            <a:pathLst>
              <a:path w="355359" h="556335">
                <a:moveTo>
                  <a:pt x="0" y="0"/>
                </a:moveTo>
                <a:lnTo>
                  <a:pt x="355358" y="0"/>
                </a:lnTo>
                <a:lnTo>
                  <a:pt x="355358" y="556334"/>
                </a:lnTo>
                <a:lnTo>
                  <a:pt x="0" y="556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extLst>
      <p:ext uri="{BB962C8B-B14F-4D97-AF65-F5344CB8AC3E}">
        <p14:creationId xmlns:p14="http://schemas.microsoft.com/office/powerpoint/2010/main" val="72374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31481" y="8597471"/>
            <a:ext cx="924223" cy="397435"/>
            <a:chOff x="0" y="0"/>
            <a:chExt cx="1347239" cy="579341"/>
          </a:xfrm>
        </p:grpSpPr>
        <p:sp>
          <p:nvSpPr>
            <p:cNvPr id="3" name="Freeform 3"/>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FFDE59"/>
            </a:solidFill>
          </p:spPr>
          <p:txBody>
            <a:bodyPr/>
            <a:lstStyle/>
            <a:p>
              <a:endParaRPr lang="en-US"/>
            </a:p>
          </p:txBody>
        </p:sp>
        <p:sp>
          <p:nvSpPr>
            <p:cNvPr id="4" name="TextBox 4"/>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2743200" y="1805466"/>
            <a:ext cx="13475057" cy="8280173"/>
          </a:xfrm>
          <a:custGeom>
            <a:avLst/>
            <a:gdLst/>
            <a:ahLst/>
            <a:cxnLst/>
            <a:rect l="l" t="t" r="r" b="b"/>
            <a:pathLst>
              <a:path w="6617057" h="4066059">
                <a:moveTo>
                  <a:pt x="0" y="0"/>
                </a:moveTo>
                <a:lnTo>
                  <a:pt x="6617057" y="0"/>
                </a:lnTo>
                <a:lnTo>
                  <a:pt x="6617057" y="4066058"/>
                </a:lnTo>
                <a:lnTo>
                  <a:pt x="0" y="4066058"/>
                </a:lnTo>
                <a:lnTo>
                  <a:pt x="0" y="0"/>
                </a:lnTo>
                <a:close/>
              </a:path>
            </a:pathLst>
          </a:custGeom>
          <a:blipFill>
            <a:blip r:embed="rId3"/>
            <a:stretch>
              <a:fillRect/>
            </a:stretch>
          </a:blipFill>
        </p:spPr>
        <p:txBody>
          <a:bodyPr/>
          <a:lstStyle/>
          <a:p>
            <a:endParaRPr lang="en-US"/>
          </a:p>
        </p:txBody>
      </p:sp>
      <p:sp>
        <p:nvSpPr>
          <p:cNvPr id="31" name="Freeform 7">
            <a:extLst>
              <a:ext uri="{FF2B5EF4-FFF2-40B4-BE49-F238E27FC236}">
                <a16:creationId xmlns:a16="http://schemas.microsoft.com/office/drawing/2014/main" id="{9673743F-5723-0E19-AEAD-48D73DABB875}"/>
              </a:ext>
            </a:extLst>
          </p:cNvPr>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4"/>
            <a:stretch>
              <a:fillRect/>
            </a:stretch>
          </a:blipFill>
        </p:spPr>
        <p:txBody>
          <a:bodyPr/>
          <a:lstStyle/>
          <a:p>
            <a:endParaRPr lang="en-US"/>
          </a:p>
        </p:txBody>
      </p:sp>
      <p:sp>
        <p:nvSpPr>
          <p:cNvPr id="32" name="Freeform 8">
            <a:extLst>
              <a:ext uri="{FF2B5EF4-FFF2-40B4-BE49-F238E27FC236}">
                <a16:creationId xmlns:a16="http://schemas.microsoft.com/office/drawing/2014/main" id="{E28235CC-8C75-084D-C32F-F770E0697922}"/>
              </a:ext>
            </a:extLst>
          </p:cNvPr>
          <p:cNvSpPr/>
          <p:nvPr/>
        </p:nvSpPr>
        <p:spPr>
          <a:xfrm>
            <a:off x="1685335" y="581018"/>
            <a:ext cx="2676208" cy="895364"/>
          </a:xfrm>
          <a:custGeom>
            <a:avLst/>
            <a:gdLst/>
            <a:ahLst/>
            <a:cxnLst/>
            <a:rect l="l" t="t" r="r" b="b"/>
            <a:pathLst>
              <a:path w="2676208" h="895364">
                <a:moveTo>
                  <a:pt x="0" y="0"/>
                </a:moveTo>
                <a:lnTo>
                  <a:pt x="2676209" y="0"/>
                </a:lnTo>
                <a:lnTo>
                  <a:pt x="2676209" y="895364"/>
                </a:lnTo>
                <a:lnTo>
                  <a:pt x="0" y="895364"/>
                </a:lnTo>
                <a:lnTo>
                  <a:pt x="0" y="0"/>
                </a:lnTo>
                <a:close/>
              </a:path>
            </a:pathLst>
          </a:custGeom>
          <a:blipFill>
            <a:blip r:embed="rId5"/>
            <a:stretch>
              <a:fillRect t="-20048"/>
            </a:stretch>
          </a:blipFill>
        </p:spPr>
        <p:txBody>
          <a:bodyPr/>
          <a:lstStyle/>
          <a:p>
            <a:endParaRPr lang="en-US"/>
          </a:p>
        </p:txBody>
      </p:sp>
      <p:sp>
        <p:nvSpPr>
          <p:cNvPr id="36" name="TextBox 36">
            <a:extLst>
              <a:ext uri="{FF2B5EF4-FFF2-40B4-BE49-F238E27FC236}">
                <a16:creationId xmlns:a16="http://schemas.microsoft.com/office/drawing/2014/main" id="{EA156185-F144-FA53-FD51-15BD1797D61D}"/>
              </a:ext>
            </a:extLst>
          </p:cNvPr>
          <p:cNvSpPr txBox="1"/>
          <p:nvPr/>
        </p:nvSpPr>
        <p:spPr>
          <a:xfrm>
            <a:off x="6174251" y="526163"/>
            <a:ext cx="521068" cy="320218"/>
          </a:xfrm>
          <a:prstGeom prst="rect">
            <a:avLst/>
          </a:prstGeom>
        </p:spPr>
        <p:txBody>
          <a:bodyPr lIns="0" tIns="0" rIns="0" bIns="0" rtlCol="0" anchor="t">
            <a:spAutoFit/>
          </a:bodyPr>
          <a:lstStyle/>
          <a:p>
            <a:pPr algn="ctr">
              <a:lnSpc>
                <a:spcPts val="2646"/>
              </a:lnSpc>
              <a:spcBef>
                <a:spcPct val="0"/>
              </a:spcBef>
            </a:pPr>
            <a:r>
              <a:rPr lang="en-US" sz="1890" dirty="0">
                <a:solidFill>
                  <a:srgbClr val="0B081D"/>
                </a:solidFill>
                <a:latin typeface="Open Sans Bold"/>
                <a:ea typeface="Open Sans Bold"/>
                <a:cs typeface="Open Sans Bold"/>
                <a:sym typeface="Open Sans Bold"/>
              </a:rPr>
              <a:t>05</a:t>
            </a:r>
          </a:p>
        </p:txBody>
      </p:sp>
      <p:sp>
        <p:nvSpPr>
          <p:cNvPr id="37" name="TextBox 8">
            <a:extLst>
              <a:ext uri="{FF2B5EF4-FFF2-40B4-BE49-F238E27FC236}">
                <a16:creationId xmlns:a16="http://schemas.microsoft.com/office/drawing/2014/main" id="{7F92B389-FB0B-23F1-9EB6-7B39C9A22A81}"/>
              </a:ext>
            </a:extLst>
          </p:cNvPr>
          <p:cNvSpPr txBox="1"/>
          <p:nvPr/>
        </p:nvSpPr>
        <p:spPr>
          <a:xfrm>
            <a:off x="6354438" y="-24079"/>
            <a:ext cx="11510311" cy="1483483"/>
          </a:xfrm>
          <a:prstGeom prst="rect">
            <a:avLst/>
          </a:prstGeom>
        </p:spPr>
        <p:txBody>
          <a:bodyPr wrap="square" lIns="0" tIns="0" rIns="0" bIns="0" rtlCol="0" anchor="t">
            <a:spAutoFit/>
          </a:bodyPr>
          <a:lstStyle/>
          <a:p>
            <a:pPr algn="l">
              <a:lnSpc>
                <a:spcPts val="11985"/>
              </a:lnSpc>
              <a:spcBef>
                <a:spcPct val="0"/>
              </a:spcBef>
            </a:pPr>
            <a:r>
              <a:rPr lang="en-US" sz="8560" dirty="0">
                <a:solidFill>
                  <a:srgbClr val="FFFFFF"/>
                </a:solidFill>
                <a:latin typeface="TT Octosquares Compressed"/>
                <a:ea typeface="TT Octosquares Compressed"/>
                <a:cs typeface="TT Octosquares Compressed"/>
                <a:sym typeface="TT Octosquares Compressed"/>
              </a:rPr>
              <a:t>FORECASTING SCENARIOS MODEL</a:t>
            </a:r>
          </a:p>
        </p:txBody>
      </p:sp>
      <p:sp>
        <p:nvSpPr>
          <p:cNvPr id="38" name="Freeform 4">
            <a:extLst>
              <a:ext uri="{FF2B5EF4-FFF2-40B4-BE49-F238E27FC236}">
                <a16:creationId xmlns:a16="http://schemas.microsoft.com/office/drawing/2014/main" id="{644998A1-FA53-CAAF-B06F-F61576BE8F68}"/>
              </a:ext>
            </a:extLst>
          </p:cNvPr>
          <p:cNvSpPr/>
          <p:nvPr/>
        </p:nvSpPr>
        <p:spPr>
          <a:xfrm>
            <a:off x="4648200" y="43949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9" name="Freeform 5">
            <a:extLst>
              <a:ext uri="{FF2B5EF4-FFF2-40B4-BE49-F238E27FC236}">
                <a16:creationId xmlns:a16="http://schemas.microsoft.com/office/drawing/2014/main" id="{09199547-E666-E78E-17D4-B87D4D189839}"/>
              </a:ext>
            </a:extLst>
          </p:cNvPr>
          <p:cNvSpPr/>
          <p:nvPr/>
        </p:nvSpPr>
        <p:spPr>
          <a:xfrm>
            <a:off x="5113320" y="43949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0" name="Freeform 6">
            <a:extLst>
              <a:ext uri="{FF2B5EF4-FFF2-40B4-BE49-F238E27FC236}">
                <a16:creationId xmlns:a16="http://schemas.microsoft.com/office/drawing/2014/main" id="{43A8CF81-B981-660E-833F-5BE1F9090C25}"/>
              </a:ext>
            </a:extLst>
          </p:cNvPr>
          <p:cNvSpPr/>
          <p:nvPr/>
        </p:nvSpPr>
        <p:spPr>
          <a:xfrm>
            <a:off x="5578441" y="439496"/>
            <a:ext cx="355359" cy="556335"/>
          </a:xfrm>
          <a:custGeom>
            <a:avLst/>
            <a:gdLst/>
            <a:ahLst/>
            <a:cxnLst/>
            <a:rect l="l" t="t" r="r" b="b"/>
            <a:pathLst>
              <a:path w="355359" h="556335">
                <a:moveTo>
                  <a:pt x="0" y="0"/>
                </a:moveTo>
                <a:lnTo>
                  <a:pt x="355358" y="0"/>
                </a:lnTo>
                <a:lnTo>
                  <a:pt x="355358"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2430151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31481" y="8597471"/>
            <a:ext cx="924223" cy="397435"/>
            <a:chOff x="0" y="0"/>
            <a:chExt cx="1347239" cy="579341"/>
          </a:xfrm>
        </p:grpSpPr>
        <p:sp>
          <p:nvSpPr>
            <p:cNvPr id="3" name="Freeform 3"/>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FFDE59"/>
            </a:solidFill>
          </p:spPr>
          <p:txBody>
            <a:bodyPr/>
            <a:lstStyle/>
            <a:p>
              <a:endParaRPr lang="en-US"/>
            </a:p>
          </p:txBody>
        </p:sp>
        <p:sp>
          <p:nvSpPr>
            <p:cNvPr id="4" name="TextBox 4"/>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4061681" y="3220694"/>
            <a:ext cx="10164638" cy="3464612"/>
          </a:xfrm>
          <a:prstGeom prst="rect">
            <a:avLst/>
          </a:prstGeom>
        </p:spPr>
        <p:txBody>
          <a:bodyPr lIns="0" tIns="0" rIns="0" bIns="0" rtlCol="0" anchor="t">
            <a:spAutoFit/>
          </a:bodyPr>
          <a:lstStyle/>
          <a:p>
            <a:pPr algn="ctr">
              <a:lnSpc>
                <a:spcPts val="28402"/>
              </a:lnSpc>
              <a:spcBef>
                <a:spcPct val="0"/>
              </a:spcBef>
            </a:pPr>
            <a:r>
              <a:rPr lang="en-US" sz="20287">
                <a:solidFill>
                  <a:srgbClr val="FFFFFF"/>
                </a:solidFill>
                <a:latin typeface="TT Octosquares Compressed"/>
                <a:ea typeface="TT Octosquares Compressed"/>
                <a:cs typeface="TT Octosquares Compressed"/>
                <a:sym typeface="TT Octosquares Compressed"/>
              </a:rPr>
              <a:t>THANK YOU</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31481" y="8597471"/>
            <a:ext cx="924223" cy="397435"/>
            <a:chOff x="0" y="0"/>
            <a:chExt cx="1347239" cy="579341"/>
          </a:xfrm>
        </p:grpSpPr>
        <p:sp>
          <p:nvSpPr>
            <p:cNvPr id="3" name="Freeform 3"/>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FFDE59"/>
            </a:solidFill>
          </p:spPr>
          <p:txBody>
            <a:bodyPr/>
            <a:lstStyle/>
            <a:p>
              <a:endParaRPr lang="en-US"/>
            </a:p>
          </p:txBody>
        </p:sp>
        <p:sp>
          <p:nvSpPr>
            <p:cNvPr id="4" name="TextBox 4"/>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4061681" y="3220694"/>
            <a:ext cx="10164638" cy="3464933"/>
          </a:xfrm>
          <a:prstGeom prst="rect">
            <a:avLst/>
          </a:prstGeom>
        </p:spPr>
        <p:txBody>
          <a:bodyPr lIns="0" tIns="0" rIns="0" bIns="0" rtlCol="0" anchor="t">
            <a:spAutoFit/>
          </a:bodyPr>
          <a:lstStyle/>
          <a:p>
            <a:pPr algn="ctr">
              <a:lnSpc>
                <a:spcPts val="28402"/>
              </a:lnSpc>
              <a:spcBef>
                <a:spcPct val="0"/>
              </a:spcBef>
            </a:pPr>
            <a:r>
              <a:rPr lang="en-US" sz="20287">
                <a:solidFill>
                  <a:srgbClr val="FFFFFF"/>
                </a:solidFill>
                <a:latin typeface="TT Octosquares Compressed"/>
                <a:ea typeface="TT Octosquares Compressed"/>
                <a:cs typeface="TT Octosquares Compressed"/>
                <a:sym typeface="TT Octosquares Compressed"/>
              </a:rPr>
              <a:t>APPENDIX</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2501357"/>
          <a:ext cx="18288000" cy="7785643"/>
        </p:xfrm>
        <a:graphic>
          <a:graphicData uri="http://schemas.openxmlformats.org/drawingml/2006/table">
            <a:tbl>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4572000">
                  <a:extLst>
                    <a:ext uri="{9D8B030D-6E8A-4147-A177-3AD203B41FA5}">
                      <a16:colId xmlns:a16="http://schemas.microsoft.com/office/drawing/2014/main" val="20002"/>
                    </a:ext>
                  </a:extLst>
                </a:gridCol>
                <a:gridCol w="4572000">
                  <a:extLst>
                    <a:ext uri="{9D8B030D-6E8A-4147-A177-3AD203B41FA5}">
                      <a16:colId xmlns:a16="http://schemas.microsoft.com/office/drawing/2014/main" val="20003"/>
                    </a:ext>
                  </a:extLst>
                </a:gridCol>
              </a:tblGrid>
              <a:tr h="1367927">
                <a:tc>
                  <a:txBody>
                    <a:bodyPr/>
                    <a:lstStyle/>
                    <a:p>
                      <a:pPr algn="ctr">
                        <a:lnSpc>
                          <a:spcPts val="2940"/>
                        </a:lnSpc>
                        <a:defRPr/>
                      </a:pPr>
                      <a:r>
                        <a:rPr lang="en-US" sz="2100">
                          <a:solidFill>
                            <a:srgbClr val="FFFFFF"/>
                          </a:solidFill>
                          <a:latin typeface="Cy Grotesk Key"/>
                          <a:ea typeface="Cy Grotesk Key"/>
                          <a:cs typeface="Cy Grotesk Key"/>
                          <a:sym typeface="Cy Grotesk Key"/>
                        </a:rPr>
                        <a:t>Strengths</a:t>
                      </a:r>
                      <a:endParaRPr lang="en-US" sz="1100"/>
                    </a:p>
                  </a:txBody>
                  <a:tcPr marL="190500" marR="190500" marT="190500" marB="190500" anchor="ctr">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626262"/>
                    </a:solidFill>
                  </a:tcPr>
                </a:tc>
                <a:tc>
                  <a:txBody>
                    <a:bodyPr/>
                    <a:lstStyle/>
                    <a:p>
                      <a:pPr algn="ctr">
                        <a:lnSpc>
                          <a:spcPts val="2940"/>
                        </a:lnSpc>
                        <a:defRPr/>
                      </a:pPr>
                      <a:r>
                        <a:rPr lang="en-US" sz="2100">
                          <a:solidFill>
                            <a:srgbClr val="FFFFFF"/>
                          </a:solidFill>
                          <a:latin typeface="Cy Grotesk Key"/>
                          <a:ea typeface="Cy Grotesk Key"/>
                          <a:cs typeface="Cy Grotesk Key"/>
                          <a:sym typeface="Cy Grotesk Key"/>
                        </a:rPr>
                        <a:t>Weaknesses</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626262"/>
                    </a:solidFill>
                  </a:tcPr>
                </a:tc>
                <a:tc>
                  <a:txBody>
                    <a:bodyPr/>
                    <a:lstStyle/>
                    <a:p>
                      <a:pPr algn="ctr">
                        <a:lnSpc>
                          <a:spcPts val="2940"/>
                        </a:lnSpc>
                        <a:defRPr/>
                      </a:pPr>
                      <a:r>
                        <a:rPr lang="en-US" sz="2100">
                          <a:solidFill>
                            <a:srgbClr val="FFFFFF"/>
                          </a:solidFill>
                          <a:latin typeface="Cy Grotesk Key"/>
                          <a:ea typeface="Cy Grotesk Key"/>
                          <a:cs typeface="Cy Grotesk Key"/>
                          <a:sym typeface="Cy Grotesk Key"/>
                        </a:rPr>
                        <a:t>Opportunities</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626262"/>
                    </a:solidFill>
                  </a:tcPr>
                </a:tc>
                <a:tc>
                  <a:txBody>
                    <a:bodyPr/>
                    <a:lstStyle/>
                    <a:p>
                      <a:pPr algn="ctr">
                        <a:lnSpc>
                          <a:spcPts val="2940"/>
                        </a:lnSpc>
                        <a:defRPr/>
                      </a:pPr>
                      <a:r>
                        <a:rPr lang="en-US" sz="2100">
                          <a:solidFill>
                            <a:srgbClr val="FFFFFF"/>
                          </a:solidFill>
                          <a:latin typeface="Cy Grotesk Key"/>
                          <a:ea typeface="Cy Grotesk Key"/>
                          <a:cs typeface="Cy Grotesk Key"/>
                          <a:sym typeface="Cy Grotesk Key"/>
                        </a:rPr>
                        <a:t>Threats</a:t>
                      </a:r>
                      <a:endParaRPr lang="en-US" sz="1100"/>
                    </a:p>
                  </a:txBody>
                  <a:tcPr marL="190500" marR="190500" marT="190500" marB="190500" anchor="ctr">
                    <a:lnL w="9525"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626262"/>
                    </a:solidFill>
                  </a:tcPr>
                </a:tc>
                <a:extLst>
                  <a:ext uri="{0D108BD9-81ED-4DB2-BD59-A6C34878D82A}">
                    <a16:rowId xmlns:a16="http://schemas.microsoft.com/office/drawing/2014/main" val="10000"/>
                  </a:ext>
                </a:extLst>
              </a:tr>
              <a:tr h="6417716">
                <a:tc>
                  <a:txBody>
                    <a:bodyPr/>
                    <a:lstStyle/>
                    <a:p>
                      <a:pPr marL="474981" lvl="1" indent="-237491" algn="l">
                        <a:lnSpc>
                          <a:spcPts val="3080"/>
                        </a:lnSpc>
                        <a:buFont typeface="Arial"/>
                        <a:buChar char="•"/>
                        <a:defRPr/>
                      </a:pPr>
                      <a:r>
                        <a:rPr lang="en-US" sz="2200">
                          <a:solidFill>
                            <a:srgbClr val="000000"/>
                          </a:solidFill>
                          <a:latin typeface="Cy Grotesk Key"/>
                          <a:ea typeface="Cy Grotesk Key"/>
                          <a:cs typeface="Cy Grotesk Key"/>
                          <a:sym typeface="Cy Grotesk Key"/>
                        </a:rPr>
                        <a:t>Innovative Design</a:t>
                      </a:r>
                      <a:endParaRPr lang="en-US" sz="1100"/>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Precision Fit</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Ease of Use</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Durability</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Versatility</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Strong Brand Partnership</a:t>
                      </a:r>
                    </a:p>
                    <a:p>
                      <a:pPr algn="l">
                        <a:lnSpc>
                          <a:spcPts val="3080"/>
                        </a:lnSpc>
                      </a:pPr>
                      <a:endParaRPr lang="en-US" sz="2200">
                        <a:solidFill>
                          <a:srgbClr val="000000"/>
                        </a:solidFill>
                        <a:latin typeface="Cy Grotesk Key"/>
                        <a:ea typeface="Cy Grotesk Key"/>
                        <a:cs typeface="Cy Grotesk Key"/>
                        <a:sym typeface="Cy Grotesk Key"/>
                      </a:endParaRPr>
                    </a:p>
                  </a:txBody>
                  <a:tcPr marL="190500" marR="190500" marT="190500" marB="190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marL="474981" lvl="1" indent="-237491" algn="l">
                        <a:lnSpc>
                          <a:spcPts val="3080"/>
                        </a:lnSpc>
                        <a:buFont typeface="Arial"/>
                        <a:buChar char="•"/>
                        <a:defRPr/>
                      </a:pPr>
                      <a:r>
                        <a:rPr lang="en-US" sz="2200">
                          <a:solidFill>
                            <a:srgbClr val="000000"/>
                          </a:solidFill>
                          <a:latin typeface="Cy Grotesk Key"/>
                          <a:ea typeface="Cy Grotesk Key"/>
                          <a:cs typeface="Cy Grotesk Key"/>
                          <a:sym typeface="Cy Grotesk Key"/>
                        </a:rPr>
                        <a:t>Cost</a:t>
                      </a:r>
                      <a:endParaRPr lang="en-US" sz="1100"/>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Complexity Perception</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Replacement and Repairs (When damage is on based plate)</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Market Niches</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Compatibility</a:t>
                      </a:r>
                    </a:p>
                    <a:p>
                      <a:pPr algn="l">
                        <a:lnSpc>
                          <a:spcPts val="3080"/>
                        </a:lnSpc>
                      </a:pPr>
                      <a:endParaRPr lang="en-US" sz="2200">
                        <a:solidFill>
                          <a:srgbClr val="000000"/>
                        </a:solidFill>
                        <a:latin typeface="Cy Grotesk Key"/>
                        <a:ea typeface="Cy Grotesk Key"/>
                        <a:cs typeface="Cy Grotesk Key"/>
                        <a:sym typeface="Cy Grotesk Key"/>
                      </a:endParaRPr>
                    </a:p>
                  </a:txBody>
                  <a:tcPr marL="190500" marR="190500" marT="190500" marB="190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4F4F4"/>
                    </a:solidFill>
                  </a:tcPr>
                </a:tc>
                <a:tc>
                  <a:txBody>
                    <a:bodyPr/>
                    <a:lstStyle/>
                    <a:p>
                      <a:pPr marL="474981" lvl="1" indent="-237491" algn="l">
                        <a:lnSpc>
                          <a:spcPts val="3080"/>
                        </a:lnSpc>
                        <a:buFont typeface="Arial"/>
                        <a:buChar char="•"/>
                        <a:defRPr/>
                      </a:pPr>
                      <a:r>
                        <a:rPr lang="en-US" sz="2200">
                          <a:solidFill>
                            <a:srgbClr val="000000"/>
                          </a:solidFill>
                          <a:latin typeface="Cy Grotesk Key"/>
                          <a:ea typeface="Cy Grotesk Key"/>
                          <a:cs typeface="Cy Grotesk Key"/>
                          <a:sym typeface="Cy Grotesk Key"/>
                        </a:rPr>
                        <a:t>Expansion into New Markets (Latam)</a:t>
                      </a:r>
                      <a:endParaRPr lang="en-US" sz="1100"/>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Tech Advancements</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Sustainability</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Customization Options</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Increased Consumer Awareness</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New Partnerships (Fashion, More affordable options)</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Integration with smart tech (GPS)</a:t>
                      </a:r>
                    </a:p>
                    <a:p>
                      <a:pPr algn="l">
                        <a:lnSpc>
                          <a:spcPts val="3080"/>
                        </a:lnSpc>
                      </a:pPr>
                      <a:endParaRPr lang="en-US" sz="2200">
                        <a:solidFill>
                          <a:srgbClr val="000000"/>
                        </a:solidFill>
                        <a:latin typeface="Cy Grotesk Key"/>
                        <a:ea typeface="Cy Grotesk Key"/>
                        <a:cs typeface="Cy Grotesk Key"/>
                        <a:sym typeface="Cy Grotesk Key"/>
                      </a:endParaRPr>
                    </a:p>
                    <a:p>
                      <a:pPr algn="l">
                        <a:lnSpc>
                          <a:spcPts val="3080"/>
                        </a:lnSpc>
                      </a:pPr>
                      <a:endParaRPr lang="en-US" sz="2200">
                        <a:solidFill>
                          <a:srgbClr val="000000"/>
                        </a:solidFill>
                        <a:latin typeface="Cy Grotesk Key"/>
                        <a:ea typeface="Cy Grotesk Key"/>
                        <a:cs typeface="Cy Grotesk Key"/>
                        <a:sym typeface="Cy Grotesk Key"/>
                      </a:endParaRPr>
                    </a:p>
                  </a:txBody>
                  <a:tcPr marL="190500" marR="190500" marT="190500" marB="190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marL="474981" lvl="1" indent="-237491" algn="l">
                        <a:lnSpc>
                          <a:spcPts val="3080"/>
                        </a:lnSpc>
                        <a:buFont typeface="Arial"/>
                        <a:buChar char="•"/>
                        <a:defRPr/>
                      </a:pPr>
                      <a:r>
                        <a:rPr lang="en-US" sz="2200">
                          <a:solidFill>
                            <a:srgbClr val="000000"/>
                          </a:solidFill>
                          <a:latin typeface="Cy Grotesk Key"/>
                          <a:ea typeface="Cy Grotesk Key"/>
                          <a:cs typeface="Cy Grotesk Key"/>
                          <a:sym typeface="Cy Grotesk Key"/>
                        </a:rPr>
                        <a:t>Emerging Competition</a:t>
                      </a:r>
                      <a:endParaRPr lang="en-US" sz="1100"/>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Economic Downturns</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Product Failures</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Consumer Preferences</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Patent Expiration</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Supplier Dependance</a:t>
                      </a:r>
                    </a:p>
                    <a:p>
                      <a:pPr marL="474981" lvl="1" indent="-237491" algn="l">
                        <a:lnSpc>
                          <a:spcPts val="3080"/>
                        </a:lnSpc>
                        <a:buFont typeface="Arial"/>
                        <a:buChar char="•"/>
                      </a:pPr>
                      <a:r>
                        <a:rPr lang="en-US" sz="2200">
                          <a:solidFill>
                            <a:srgbClr val="000000"/>
                          </a:solidFill>
                          <a:latin typeface="Cy Grotesk Key"/>
                          <a:ea typeface="Cy Grotesk Key"/>
                          <a:cs typeface="Cy Grotesk Key"/>
                          <a:sym typeface="Cy Grotesk Key"/>
                        </a:rPr>
                        <a:t>Regulatory Changes</a:t>
                      </a:r>
                    </a:p>
                    <a:p>
                      <a:pPr algn="l">
                        <a:lnSpc>
                          <a:spcPts val="3080"/>
                        </a:lnSpc>
                      </a:pPr>
                      <a:r>
                        <a:rPr lang="en-US" sz="2200">
                          <a:solidFill>
                            <a:srgbClr val="000000"/>
                          </a:solidFill>
                          <a:latin typeface="Cy Grotesk Key"/>
                          <a:ea typeface="Cy Grotesk Key"/>
                          <a:cs typeface="Cy Grotesk Key"/>
                          <a:sym typeface="Cy Grotesk Key"/>
                        </a:rPr>
                        <a:t> </a:t>
                      </a:r>
                    </a:p>
                  </a:txBody>
                  <a:tcPr marL="190500" marR="190500" marT="190500" marB="190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bl>
          </a:graphicData>
        </a:graphic>
      </p:graphicFrame>
      <p:sp>
        <p:nvSpPr>
          <p:cNvPr id="3" name="Freeform 3"/>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3"/>
            <a:stretch>
              <a:fillRect/>
            </a:stretch>
          </a:blipFill>
        </p:spPr>
        <p:txBody>
          <a:bodyPr/>
          <a:lstStyle/>
          <a:p>
            <a:endParaRPr lang="en-US"/>
          </a:p>
        </p:txBody>
      </p:sp>
      <p:sp>
        <p:nvSpPr>
          <p:cNvPr id="4" name="Freeform 4"/>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4"/>
            <a:stretch>
              <a:fillRect t="-20048"/>
            </a:stretch>
          </a:blipFill>
        </p:spPr>
        <p:txBody>
          <a:bodyPr/>
          <a:lstStyle/>
          <a:p>
            <a:endParaRPr lang="en-US"/>
          </a:p>
        </p:txBody>
      </p:sp>
      <p:sp>
        <p:nvSpPr>
          <p:cNvPr id="5" name="TextBox 5"/>
          <p:cNvSpPr txBox="1"/>
          <p:nvPr/>
        </p:nvSpPr>
        <p:spPr>
          <a:xfrm>
            <a:off x="7218815" y="1167017"/>
            <a:ext cx="7485031" cy="1175431"/>
          </a:xfrm>
          <a:prstGeom prst="rect">
            <a:avLst/>
          </a:prstGeom>
        </p:spPr>
        <p:txBody>
          <a:bodyPr lIns="0" tIns="0" rIns="0" bIns="0" rtlCol="0" anchor="t">
            <a:spAutoFit/>
          </a:bodyPr>
          <a:lstStyle/>
          <a:p>
            <a:pPr algn="l">
              <a:lnSpc>
                <a:spcPts val="8817"/>
              </a:lnSpc>
            </a:pPr>
            <a:r>
              <a:rPr lang="en-US" sz="8560">
                <a:solidFill>
                  <a:srgbClr val="FFFFFF"/>
                </a:solidFill>
                <a:latin typeface="TT Octosquares Compressed"/>
                <a:ea typeface="TT Octosquares Compressed"/>
                <a:cs typeface="TT Octosquares Compressed"/>
                <a:sym typeface="TT Octosquares Compressed"/>
              </a:rPr>
              <a:t>SWOT ANALYSIS</a:t>
            </a:r>
          </a:p>
        </p:txBody>
      </p:sp>
      <p:sp>
        <p:nvSpPr>
          <p:cNvPr id="6" name="Freeform 6"/>
          <p:cNvSpPr/>
          <p:nvPr/>
        </p:nvSpPr>
        <p:spPr>
          <a:xfrm>
            <a:off x="7218815" y="486857"/>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7683936" y="486857"/>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8149056" y="486857"/>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3"/>
            <a:stretch>
              <a:fillRect/>
            </a:stretch>
          </a:blipFill>
        </p:spPr>
        <p:txBody>
          <a:bodyPr/>
          <a:lstStyle/>
          <a:p>
            <a:endParaRPr lang="en-US"/>
          </a:p>
        </p:txBody>
      </p:sp>
      <p:sp>
        <p:nvSpPr>
          <p:cNvPr id="3" name="Freeform 3"/>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4"/>
            <a:stretch>
              <a:fillRect t="-20048"/>
            </a:stretch>
          </a:blipFill>
        </p:spPr>
        <p:txBody>
          <a:bodyPr/>
          <a:lstStyle/>
          <a:p>
            <a:endParaRPr lang="en-US"/>
          </a:p>
        </p:txBody>
      </p:sp>
      <p:sp>
        <p:nvSpPr>
          <p:cNvPr id="4" name="Freeform 4"/>
          <p:cNvSpPr/>
          <p:nvPr/>
        </p:nvSpPr>
        <p:spPr>
          <a:xfrm>
            <a:off x="7218815" y="486857"/>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7683936" y="486857"/>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8149056" y="486857"/>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aphicFrame>
        <p:nvGraphicFramePr>
          <p:cNvPr id="7" name="Table 7"/>
          <p:cNvGraphicFramePr>
            <a:graphicFrameLocks noGrp="1"/>
          </p:cNvGraphicFramePr>
          <p:nvPr/>
        </p:nvGraphicFramePr>
        <p:xfrm>
          <a:off x="0" y="2342448"/>
          <a:ext cx="18288000" cy="8098184"/>
        </p:xfrm>
        <a:graphic>
          <a:graphicData uri="http://schemas.openxmlformats.org/drawingml/2006/table">
            <a:tbl>
              <a:tblPr/>
              <a:tblGrid>
                <a:gridCol w="3144563">
                  <a:extLst>
                    <a:ext uri="{9D8B030D-6E8A-4147-A177-3AD203B41FA5}">
                      <a16:colId xmlns:a16="http://schemas.microsoft.com/office/drawing/2014/main" val="20000"/>
                    </a:ext>
                  </a:extLst>
                </a:gridCol>
                <a:gridCol w="3060836">
                  <a:extLst>
                    <a:ext uri="{9D8B030D-6E8A-4147-A177-3AD203B41FA5}">
                      <a16:colId xmlns:a16="http://schemas.microsoft.com/office/drawing/2014/main" val="20001"/>
                    </a:ext>
                  </a:extLst>
                </a:gridCol>
                <a:gridCol w="3070278">
                  <a:extLst>
                    <a:ext uri="{9D8B030D-6E8A-4147-A177-3AD203B41FA5}">
                      <a16:colId xmlns:a16="http://schemas.microsoft.com/office/drawing/2014/main" val="20002"/>
                    </a:ext>
                  </a:extLst>
                </a:gridCol>
                <a:gridCol w="3074335">
                  <a:extLst>
                    <a:ext uri="{9D8B030D-6E8A-4147-A177-3AD203B41FA5}">
                      <a16:colId xmlns:a16="http://schemas.microsoft.com/office/drawing/2014/main" val="20003"/>
                    </a:ext>
                  </a:extLst>
                </a:gridCol>
                <a:gridCol w="2968994">
                  <a:extLst>
                    <a:ext uri="{9D8B030D-6E8A-4147-A177-3AD203B41FA5}">
                      <a16:colId xmlns:a16="http://schemas.microsoft.com/office/drawing/2014/main" val="20004"/>
                    </a:ext>
                  </a:extLst>
                </a:gridCol>
                <a:gridCol w="2968994">
                  <a:extLst>
                    <a:ext uri="{9D8B030D-6E8A-4147-A177-3AD203B41FA5}">
                      <a16:colId xmlns:a16="http://schemas.microsoft.com/office/drawing/2014/main" val="20005"/>
                    </a:ext>
                  </a:extLst>
                </a:gridCol>
              </a:tblGrid>
              <a:tr h="1257452">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DE59"/>
                    </a:solidFill>
                  </a:tcPr>
                </a:tc>
                <a:tc>
                  <a:txBody>
                    <a:bodyPr/>
                    <a:lstStyle/>
                    <a:p>
                      <a:pPr algn="ctr">
                        <a:lnSpc>
                          <a:spcPts val="3079"/>
                        </a:lnSpc>
                        <a:defRPr/>
                      </a:pPr>
                      <a:r>
                        <a:rPr lang="en-US" sz="2199">
                          <a:solidFill>
                            <a:srgbClr val="FFFFFF"/>
                          </a:solidFill>
                          <a:latin typeface="Cy Grotesk Key"/>
                          <a:ea typeface="Cy Grotesk Key"/>
                          <a:cs typeface="Cy Grotesk Key"/>
                          <a:sym typeface="Cy Grotesk Key"/>
                        </a:rPr>
                        <a:t>Precision Fit</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626262"/>
                    </a:solidFill>
                  </a:tcPr>
                </a:tc>
                <a:tc>
                  <a:txBody>
                    <a:bodyPr/>
                    <a:lstStyle/>
                    <a:p>
                      <a:pPr algn="ctr">
                        <a:lnSpc>
                          <a:spcPts val="3079"/>
                        </a:lnSpc>
                        <a:defRPr/>
                      </a:pPr>
                      <a:r>
                        <a:rPr lang="en-US" sz="2199">
                          <a:solidFill>
                            <a:srgbClr val="FFFFFF"/>
                          </a:solidFill>
                          <a:latin typeface="Cy Grotesk Key"/>
                          <a:ea typeface="Cy Grotesk Key"/>
                          <a:cs typeface="Cy Grotesk Key"/>
                          <a:sym typeface="Cy Grotesk Key"/>
                        </a:rPr>
                        <a:t>Dial (Similar to Boa)</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626262"/>
                    </a:solidFill>
                  </a:tcPr>
                </a:tc>
                <a:tc>
                  <a:txBody>
                    <a:bodyPr/>
                    <a:lstStyle/>
                    <a:p>
                      <a:pPr algn="ctr">
                        <a:lnSpc>
                          <a:spcPts val="3079"/>
                        </a:lnSpc>
                        <a:defRPr/>
                      </a:pPr>
                      <a:r>
                        <a:rPr lang="en-US" sz="2199">
                          <a:solidFill>
                            <a:srgbClr val="FFFFFF"/>
                          </a:solidFill>
                          <a:latin typeface="Cy Grotesk Key"/>
                          <a:ea typeface="Cy Grotesk Key"/>
                          <a:cs typeface="Cy Grotesk Key"/>
                          <a:sym typeface="Cy Grotesk Key"/>
                        </a:rPr>
                        <a:t>Easy Use (Fit and Release)</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626262"/>
                    </a:solidFill>
                  </a:tcPr>
                </a:tc>
                <a:tc>
                  <a:txBody>
                    <a:bodyPr/>
                    <a:lstStyle/>
                    <a:p>
                      <a:pPr algn="ctr">
                        <a:lnSpc>
                          <a:spcPts val="3079"/>
                        </a:lnSpc>
                        <a:defRPr/>
                      </a:pPr>
                      <a:r>
                        <a:rPr lang="en-US" sz="2199">
                          <a:solidFill>
                            <a:srgbClr val="FFFFFF"/>
                          </a:solidFill>
                          <a:latin typeface="Cy Grotesk Key"/>
                          <a:ea typeface="Cy Grotesk Key"/>
                          <a:cs typeface="Cy Grotesk Key"/>
                          <a:sym typeface="Cy Grotesk Key"/>
                        </a:rPr>
                        <a:t>Affordability</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626262"/>
                    </a:solidFill>
                  </a:tcPr>
                </a:tc>
                <a:tc>
                  <a:txBody>
                    <a:bodyPr/>
                    <a:lstStyle/>
                    <a:p>
                      <a:pPr algn="ctr">
                        <a:lnSpc>
                          <a:spcPts val="3079"/>
                        </a:lnSpc>
                        <a:defRPr/>
                      </a:pPr>
                      <a:r>
                        <a:rPr lang="en-US" sz="2199">
                          <a:solidFill>
                            <a:srgbClr val="FFFFFF"/>
                          </a:solidFill>
                          <a:latin typeface="Cy Grotesk Key"/>
                          <a:ea typeface="Cy Grotesk Key"/>
                          <a:cs typeface="Cy Grotesk Key"/>
                          <a:sym typeface="Cy Grotesk Key"/>
                        </a:rPr>
                        <a:t>Repair Complexity</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626262"/>
                    </a:solidFill>
                  </a:tcPr>
                </a:tc>
                <a:extLst>
                  <a:ext uri="{0D108BD9-81ED-4DB2-BD59-A6C34878D82A}">
                    <a16:rowId xmlns:a16="http://schemas.microsoft.com/office/drawing/2014/main" val="10000"/>
                  </a:ext>
                </a:extLst>
              </a:tr>
              <a:tr h="1257452">
                <a:tc>
                  <a:txBody>
                    <a:bodyPr/>
                    <a:lstStyle/>
                    <a:p>
                      <a:pPr algn="ctr">
                        <a:lnSpc>
                          <a:spcPts val="3079"/>
                        </a:lnSpc>
                        <a:defRPr/>
                      </a:pPr>
                      <a:r>
                        <a:rPr lang="en-US" sz="2199">
                          <a:solidFill>
                            <a:srgbClr val="FFFFFF"/>
                          </a:solidFill>
                          <a:latin typeface="Cy Grotesk Key"/>
                          <a:ea typeface="Cy Grotesk Key"/>
                          <a:cs typeface="Cy Grotesk Key"/>
                          <a:sym typeface="Cy Grotesk Key"/>
                        </a:rPr>
                        <a:t>Salomon QuickLace</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626262"/>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extLst>
                  <a:ext uri="{0D108BD9-81ED-4DB2-BD59-A6C34878D82A}">
                    <a16:rowId xmlns:a16="http://schemas.microsoft.com/office/drawing/2014/main" val="10001"/>
                  </a:ext>
                </a:extLst>
              </a:tr>
              <a:tr h="1085893">
                <a:tc>
                  <a:txBody>
                    <a:bodyPr/>
                    <a:lstStyle/>
                    <a:p>
                      <a:pPr algn="ctr">
                        <a:lnSpc>
                          <a:spcPts val="3079"/>
                        </a:lnSpc>
                        <a:defRPr/>
                      </a:pPr>
                      <a:r>
                        <a:rPr lang="en-US" sz="2199">
                          <a:solidFill>
                            <a:srgbClr val="FFFFFF"/>
                          </a:solidFill>
                          <a:latin typeface="Cy Grotesk Key"/>
                          <a:ea typeface="Cy Grotesk Key"/>
                          <a:cs typeface="Cy Grotesk Key"/>
                          <a:sym typeface="Cy Grotesk Key"/>
                        </a:rPr>
                        <a:t>Caterpy</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626262"/>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85893">
                <a:tc>
                  <a:txBody>
                    <a:bodyPr/>
                    <a:lstStyle/>
                    <a:p>
                      <a:pPr algn="ctr">
                        <a:lnSpc>
                          <a:spcPts val="3079"/>
                        </a:lnSpc>
                        <a:defRPr/>
                      </a:pPr>
                      <a:r>
                        <a:rPr lang="en-US" sz="2199">
                          <a:solidFill>
                            <a:srgbClr val="FFFFFF"/>
                          </a:solidFill>
                          <a:latin typeface="Cy Grotesk Key"/>
                          <a:ea typeface="Cy Grotesk Key"/>
                          <a:cs typeface="Cy Grotesk Key"/>
                          <a:sym typeface="Cy Grotesk Key"/>
                        </a:rPr>
                        <a:t>Lock Laces</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626262"/>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extLst>
                  <a:ext uri="{0D108BD9-81ED-4DB2-BD59-A6C34878D82A}">
                    <a16:rowId xmlns:a16="http://schemas.microsoft.com/office/drawing/2014/main" val="10003"/>
                  </a:ext>
                </a:extLst>
              </a:tr>
              <a:tr h="1085893">
                <a:tc>
                  <a:txBody>
                    <a:bodyPr/>
                    <a:lstStyle/>
                    <a:p>
                      <a:pPr algn="ctr">
                        <a:lnSpc>
                          <a:spcPts val="3079"/>
                        </a:lnSpc>
                        <a:defRPr/>
                      </a:pPr>
                      <a:r>
                        <a:rPr lang="en-US" sz="2199">
                          <a:solidFill>
                            <a:srgbClr val="FFFFFF"/>
                          </a:solidFill>
                          <a:latin typeface="Cy Grotesk Key"/>
                          <a:ea typeface="Cy Grotesk Key"/>
                          <a:cs typeface="Cy Grotesk Key"/>
                          <a:sym typeface="Cy Grotesk Key"/>
                        </a:rPr>
                        <a:t>Didalace</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626262"/>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r>
                        <a:rPr lang="en-US" sz="2199">
                          <a:solidFill>
                            <a:srgbClr val="000000"/>
                          </a:solidFill>
                          <a:latin typeface="Cy Grotesk Key"/>
                          <a:ea typeface="Cy Grotesk Key"/>
                          <a:cs typeface="Cy Grotesk Key"/>
                          <a:sym typeface="Cy Grotesk Key"/>
                        </a:rPr>
                        <a:t>Need New Device</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85893">
                <a:tc>
                  <a:txBody>
                    <a:bodyPr/>
                    <a:lstStyle/>
                    <a:p>
                      <a:pPr algn="ctr">
                        <a:lnSpc>
                          <a:spcPts val="3079"/>
                        </a:lnSpc>
                        <a:defRPr/>
                      </a:pPr>
                      <a:r>
                        <a:rPr lang="en-US" sz="2199">
                          <a:solidFill>
                            <a:srgbClr val="FFFFFF"/>
                          </a:solidFill>
                          <a:latin typeface="Cy Grotesk Key"/>
                          <a:ea typeface="Cy Grotesk Key"/>
                          <a:cs typeface="Cy Grotesk Key"/>
                          <a:sym typeface="Cy Grotesk Key"/>
                        </a:rPr>
                        <a:t>Hickies</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626262"/>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extLst>
                  <a:ext uri="{0D108BD9-81ED-4DB2-BD59-A6C34878D82A}">
                    <a16:rowId xmlns:a16="http://schemas.microsoft.com/office/drawing/2014/main" val="10005"/>
                  </a:ext>
                </a:extLst>
              </a:tr>
              <a:tr h="1239708">
                <a:tc>
                  <a:txBody>
                    <a:bodyPr/>
                    <a:lstStyle/>
                    <a:p>
                      <a:pPr algn="ctr">
                        <a:lnSpc>
                          <a:spcPts val="3079"/>
                        </a:lnSpc>
                        <a:defRPr/>
                      </a:pPr>
                      <a:r>
                        <a:rPr lang="en-US" sz="2199">
                          <a:solidFill>
                            <a:srgbClr val="FFFFFF"/>
                          </a:solidFill>
                          <a:latin typeface="Cy Grotesk Key"/>
                          <a:ea typeface="Cy Grotesk Key"/>
                          <a:cs typeface="Cy Grotesk Key"/>
                          <a:sym typeface="Cy Grotesk Key"/>
                        </a:rPr>
                        <a:t>Airtox (SafetyBoots)</a:t>
                      </a: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626262"/>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FFFFF"/>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tc>
                  <a:txBody>
                    <a:bodyPr/>
                    <a:lstStyle/>
                    <a:p>
                      <a:pPr algn="ctr">
                        <a:lnSpc>
                          <a:spcPts val="3079"/>
                        </a:lnSpc>
                        <a:defRPr/>
                      </a:pPr>
                      <a:endParaRPr lang="en-US" sz="1100"/>
                    </a:p>
                  </a:txBody>
                  <a:tcPr marL="190500" marR="190500" marT="190500" marB="190500" anchor="ctr">
                    <a:lnL w="9525" cap="flat" cmpd="sng" algn="ctr">
                      <a:solidFill>
                        <a:srgbClr val="FFDE59"/>
                      </a:solidFill>
                      <a:prstDash val="solid"/>
                      <a:round/>
                      <a:headEnd type="none" w="med" len="med"/>
                      <a:tailEnd type="none" w="med" len="med"/>
                    </a:lnL>
                    <a:lnR w="9525" cap="flat" cmpd="sng" algn="ctr">
                      <a:solidFill>
                        <a:srgbClr val="FFDE59"/>
                      </a:solidFill>
                      <a:prstDash val="solid"/>
                      <a:round/>
                      <a:headEnd type="none" w="med" len="med"/>
                      <a:tailEnd type="none" w="med" len="med"/>
                    </a:lnR>
                    <a:lnT w="9525" cap="flat" cmpd="sng" algn="ctr">
                      <a:solidFill>
                        <a:srgbClr val="FFDE59"/>
                      </a:solidFill>
                      <a:prstDash val="solid"/>
                      <a:round/>
                      <a:headEnd type="none" w="med" len="med"/>
                      <a:tailEnd type="none" w="med" len="med"/>
                    </a:lnT>
                    <a:lnB w="9525" cap="flat" cmpd="sng" algn="ctr">
                      <a:solidFill>
                        <a:srgbClr val="FFDE59"/>
                      </a:solidFill>
                      <a:prstDash val="solid"/>
                      <a:round/>
                      <a:headEnd type="none" w="med" len="med"/>
                      <a:tailEnd type="none" w="med" len="med"/>
                    </a:lnB>
                    <a:solidFill>
                      <a:srgbClr val="F4F4F4"/>
                    </a:solidFill>
                  </a:tcPr>
                </a:tc>
                <a:extLst>
                  <a:ext uri="{0D108BD9-81ED-4DB2-BD59-A6C34878D82A}">
                    <a16:rowId xmlns:a16="http://schemas.microsoft.com/office/drawing/2014/main" val="10006"/>
                  </a:ext>
                </a:extLst>
              </a:tr>
            </a:tbl>
          </a:graphicData>
        </a:graphic>
      </p:graphicFrame>
      <p:sp>
        <p:nvSpPr>
          <p:cNvPr id="8" name="Freeform 8"/>
          <p:cNvSpPr/>
          <p:nvPr/>
        </p:nvSpPr>
        <p:spPr>
          <a:xfrm>
            <a:off x="10552442" y="6184694"/>
            <a:ext cx="743613" cy="573258"/>
          </a:xfrm>
          <a:custGeom>
            <a:avLst/>
            <a:gdLst/>
            <a:ahLst/>
            <a:cxnLst/>
            <a:rect l="l" t="t" r="r" b="b"/>
            <a:pathLst>
              <a:path w="743613" h="573258">
                <a:moveTo>
                  <a:pt x="0" y="0"/>
                </a:moveTo>
                <a:lnTo>
                  <a:pt x="743613" y="0"/>
                </a:lnTo>
                <a:lnTo>
                  <a:pt x="743613"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7218815" y="1167017"/>
            <a:ext cx="8321871" cy="1175431"/>
          </a:xfrm>
          <a:prstGeom prst="rect">
            <a:avLst/>
          </a:prstGeom>
        </p:spPr>
        <p:txBody>
          <a:bodyPr lIns="0" tIns="0" rIns="0" bIns="0" rtlCol="0" anchor="t">
            <a:spAutoFit/>
          </a:bodyPr>
          <a:lstStyle/>
          <a:p>
            <a:pPr algn="l">
              <a:lnSpc>
                <a:spcPts val="8817"/>
              </a:lnSpc>
            </a:pPr>
            <a:r>
              <a:rPr lang="en-US" sz="8560">
                <a:solidFill>
                  <a:srgbClr val="FFFFFF"/>
                </a:solidFill>
                <a:latin typeface="TT Octosquares Compressed"/>
                <a:ea typeface="TT Octosquares Compressed"/>
                <a:cs typeface="TT Octosquares Compressed"/>
                <a:sym typeface="TT Octosquares Compressed"/>
              </a:rPr>
              <a:t>COMPETITOR ANALYSIS</a:t>
            </a:r>
          </a:p>
        </p:txBody>
      </p:sp>
      <p:sp>
        <p:nvSpPr>
          <p:cNvPr id="10" name="Freeform 10"/>
          <p:cNvSpPr/>
          <p:nvPr/>
        </p:nvSpPr>
        <p:spPr>
          <a:xfrm>
            <a:off x="4256991" y="7243707"/>
            <a:ext cx="743613" cy="573258"/>
          </a:xfrm>
          <a:custGeom>
            <a:avLst/>
            <a:gdLst/>
            <a:ahLst/>
            <a:cxnLst/>
            <a:rect l="l" t="t" r="r" b="b"/>
            <a:pathLst>
              <a:path w="743613" h="573258">
                <a:moveTo>
                  <a:pt x="0" y="0"/>
                </a:moveTo>
                <a:lnTo>
                  <a:pt x="743613" y="0"/>
                </a:lnTo>
                <a:lnTo>
                  <a:pt x="743613"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0552442" y="7243707"/>
            <a:ext cx="743613" cy="573258"/>
          </a:xfrm>
          <a:custGeom>
            <a:avLst/>
            <a:gdLst/>
            <a:ahLst/>
            <a:cxnLst/>
            <a:rect l="l" t="t" r="r" b="b"/>
            <a:pathLst>
              <a:path w="743613" h="573258">
                <a:moveTo>
                  <a:pt x="0" y="0"/>
                </a:moveTo>
                <a:lnTo>
                  <a:pt x="743613" y="0"/>
                </a:lnTo>
                <a:lnTo>
                  <a:pt x="743613"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10552442" y="5058986"/>
            <a:ext cx="743613" cy="573258"/>
          </a:xfrm>
          <a:custGeom>
            <a:avLst/>
            <a:gdLst/>
            <a:ahLst/>
            <a:cxnLst/>
            <a:rect l="l" t="t" r="r" b="b"/>
            <a:pathLst>
              <a:path w="743613" h="573258">
                <a:moveTo>
                  <a:pt x="0" y="0"/>
                </a:moveTo>
                <a:lnTo>
                  <a:pt x="743613" y="0"/>
                </a:lnTo>
                <a:lnTo>
                  <a:pt x="743613"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0552442" y="3976942"/>
            <a:ext cx="743613" cy="573258"/>
          </a:xfrm>
          <a:custGeom>
            <a:avLst/>
            <a:gdLst/>
            <a:ahLst/>
            <a:cxnLst/>
            <a:rect l="l" t="t" r="r" b="b"/>
            <a:pathLst>
              <a:path w="743613" h="573258">
                <a:moveTo>
                  <a:pt x="0" y="0"/>
                </a:moveTo>
                <a:lnTo>
                  <a:pt x="743613" y="0"/>
                </a:lnTo>
                <a:lnTo>
                  <a:pt x="743613"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0552442" y="8302721"/>
            <a:ext cx="743613" cy="573258"/>
          </a:xfrm>
          <a:custGeom>
            <a:avLst/>
            <a:gdLst/>
            <a:ahLst/>
            <a:cxnLst/>
            <a:rect l="l" t="t" r="r" b="b"/>
            <a:pathLst>
              <a:path w="743613" h="573258">
                <a:moveTo>
                  <a:pt x="0" y="0"/>
                </a:moveTo>
                <a:lnTo>
                  <a:pt x="743613" y="0"/>
                </a:lnTo>
                <a:lnTo>
                  <a:pt x="743613" y="573257"/>
                </a:lnTo>
                <a:lnTo>
                  <a:pt x="0" y="5732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4256991" y="9426306"/>
            <a:ext cx="743613" cy="573258"/>
          </a:xfrm>
          <a:custGeom>
            <a:avLst/>
            <a:gdLst/>
            <a:ahLst/>
            <a:cxnLst/>
            <a:rect l="l" t="t" r="r" b="b"/>
            <a:pathLst>
              <a:path w="743613" h="573258">
                <a:moveTo>
                  <a:pt x="0" y="0"/>
                </a:moveTo>
                <a:lnTo>
                  <a:pt x="743613" y="0"/>
                </a:lnTo>
                <a:lnTo>
                  <a:pt x="743613"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10552442" y="9426306"/>
            <a:ext cx="743613" cy="573258"/>
          </a:xfrm>
          <a:custGeom>
            <a:avLst/>
            <a:gdLst/>
            <a:ahLst/>
            <a:cxnLst/>
            <a:rect l="l" t="t" r="r" b="b"/>
            <a:pathLst>
              <a:path w="743613" h="573258">
                <a:moveTo>
                  <a:pt x="0" y="0"/>
                </a:moveTo>
                <a:lnTo>
                  <a:pt x="743613" y="0"/>
                </a:lnTo>
                <a:lnTo>
                  <a:pt x="743613"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a:off x="13643985" y="6184694"/>
            <a:ext cx="743613" cy="573258"/>
          </a:xfrm>
          <a:custGeom>
            <a:avLst/>
            <a:gdLst/>
            <a:ahLst/>
            <a:cxnLst/>
            <a:rect l="l" t="t" r="r" b="b"/>
            <a:pathLst>
              <a:path w="743613" h="573258">
                <a:moveTo>
                  <a:pt x="0" y="0"/>
                </a:moveTo>
                <a:lnTo>
                  <a:pt x="743612" y="0"/>
                </a:lnTo>
                <a:lnTo>
                  <a:pt x="743612"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13643985" y="7243707"/>
            <a:ext cx="743613" cy="573258"/>
          </a:xfrm>
          <a:custGeom>
            <a:avLst/>
            <a:gdLst/>
            <a:ahLst/>
            <a:cxnLst/>
            <a:rect l="l" t="t" r="r" b="b"/>
            <a:pathLst>
              <a:path w="743613" h="573258">
                <a:moveTo>
                  <a:pt x="0" y="0"/>
                </a:moveTo>
                <a:lnTo>
                  <a:pt x="743612" y="0"/>
                </a:lnTo>
                <a:lnTo>
                  <a:pt x="743612"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p:cNvSpPr/>
          <p:nvPr/>
        </p:nvSpPr>
        <p:spPr>
          <a:xfrm>
            <a:off x="13643985" y="5058986"/>
            <a:ext cx="743613" cy="573258"/>
          </a:xfrm>
          <a:custGeom>
            <a:avLst/>
            <a:gdLst/>
            <a:ahLst/>
            <a:cxnLst/>
            <a:rect l="l" t="t" r="r" b="b"/>
            <a:pathLst>
              <a:path w="743613" h="573258">
                <a:moveTo>
                  <a:pt x="0" y="0"/>
                </a:moveTo>
                <a:lnTo>
                  <a:pt x="743612" y="0"/>
                </a:lnTo>
                <a:lnTo>
                  <a:pt x="743612"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Freeform 20"/>
          <p:cNvSpPr/>
          <p:nvPr/>
        </p:nvSpPr>
        <p:spPr>
          <a:xfrm>
            <a:off x="13643985" y="3976942"/>
            <a:ext cx="743613" cy="573258"/>
          </a:xfrm>
          <a:custGeom>
            <a:avLst/>
            <a:gdLst/>
            <a:ahLst/>
            <a:cxnLst/>
            <a:rect l="l" t="t" r="r" b="b"/>
            <a:pathLst>
              <a:path w="743613" h="573258">
                <a:moveTo>
                  <a:pt x="0" y="0"/>
                </a:moveTo>
                <a:lnTo>
                  <a:pt x="743612" y="0"/>
                </a:lnTo>
                <a:lnTo>
                  <a:pt x="743612"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1" name="Freeform 21"/>
          <p:cNvSpPr/>
          <p:nvPr/>
        </p:nvSpPr>
        <p:spPr>
          <a:xfrm>
            <a:off x="13643985" y="8302721"/>
            <a:ext cx="743613" cy="573258"/>
          </a:xfrm>
          <a:custGeom>
            <a:avLst/>
            <a:gdLst/>
            <a:ahLst/>
            <a:cxnLst/>
            <a:rect l="l" t="t" r="r" b="b"/>
            <a:pathLst>
              <a:path w="743613" h="573258">
                <a:moveTo>
                  <a:pt x="0" y="0"/>
                </a:moveTo>
                <a:lnTo>
                  <a:pt x="743612" y="0"/>
                </a:lnTo>
                <a:lnTo>
                  <a:pt x="743612" y="573257"/>
                </a:lnTo>
                <a:lnTo>
                  <a:pt x="0" y="5732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Freeform 22"/>
          <p:cNvSpPr/>
          <p:nvPr/>
        </p:nvSpPr>
        <p:spPr>
          <a:xfrm>
            <a:off x="7312130" y="7243707"/>
            <a:ext cx="743613" cy="573258"/>
          </a:xfrm>
          <a:custGeom>
            <a:avLst/>
            <a:gdLst/>
            <a:ahLst/>
            <a:cxnLst/>
            <a:rect l="l" t="t" r="r" b="b"/>
            <a:pathLst>
              <a:path w="743613" h="573258">
                <a:moveTo>
                  <a:pt x="0" y="0"/>
                </a:moveTo>
                <a:lnTo>
                  <a:pt x="743612" y="0"/>
                </a:lnTo>
                <a:lnTo>
                  <a:pt x="743612"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3" name="Freeform 23"/>
          <p:cNvSpPr/>
          <p:nvPr/>
        </p:nvSpPr>
        <p:spPr>
          <a:xfrm>
            <a:off x="7312130" y="9426306"/>
            <a:ext cx="743613" cy="573258"/>
          </a:xfrm>
          <a:custGeom>
            <a:avLst/>
            <a:gdLst/>
            <a:ahLst/>
            <a:cxnLst/>
            <a:rect l="l" t="t" r="r" b="b"/>
            <a:pathLst>
              <a:path w="743613" h="573258">
                <a:moveTo>
                  <a:pt x="0" y="0"/>
                </a:moveTo>
                <a:lnTo>
                  <a:pt x="743612" y="0"/>
                </a:lnTo>
                <a:lnTo>
                  <a:pt x="743612"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a:off x="16674296" y="9426306"/>
            <a:ext cx="743613" cy="573258"/>
          </a:xfrm>
          <a:custGeom>
            <a:avLst/>
            <a:gdLst/>
            <a:ahLst/>
            <a:cxnLst/>
            <a:rect l="l" t="t" r="r" b="b"/>
            <a:pathLst>
              <a:path w="743613" h="573258">
                <a:moveTo>
                  <a:pt x="0" y="0"/>
                </a:moveTo>
                <a:lnTo>
                  <a:pt x="743612" y="0"/>
                </a:lnTo>
                <a:lnTo>
                  <a:pt x="743612" y="573258"/>
                </a:lnTo>
                <a:lnTo>
                  <a:pt x="0" y="573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1795570" y="4227872"/>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260690" y="4227872"/>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725811" y="4227872"/>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5"/>
            <a:stretch>
              <a:fillRect/>
            </a:stretch>
          </a:blipFill>
        </p:spPr>
        <p:txBody>
          <a:bodyPr/>
          <a:lstStyle/>
          <a:p>
            <a:endParaRPr lang="en-US"/>
          </a:p>
        </p:txBody>
      </p:sp>
      <p:sp>
        <p:nvSpPr>
          <p:cNvPr id="6" name="Freeform 6"/>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6"/>
            <a:stretch>
              <a:fillRect t="-20048"/>
            </a:stretch>
          </a:blipFill>
        </p:spPr>
        <p:txBody>
          <a:bodyPr/>
          <a:lstStyle/>
          <a:p>
            <a:endParaRPr lang="en-US"/>
          </a:p>
        </p:txBody>
      </p:sp>
      <p:sp>
        <p:nvSpPr>
          <p:cNvPr id="7" name="TextBox 7"/>
          <p:cNvSpPr txBox="1"/>
          <p:nvPr/>
        </p:nvSpPr>
        <p:spPr>
          <a:xfrm>
            <a:off x="1795570" y="4958568"/>
            <a:ext cx="5010388" cy="1212217"/>
          </a:xfrm>
          <a:prstGeom prst="rect">
            <a:avLst/>
          </a:prstGeom>
        </p:spPr>
        <p:txBody>
          <a:bodyPr lIns="0" tIns="0" rIns="0" bIns="0" rtlCol="0" anchor="t">
            <a:spAutoFit/>
          </a:bodyPr>
          <a:lstStyle/>
          <a:p>
            <a:pPr algn="l">
              <a:lnSpc>
                <a:spcPts val="9261"/>
              </a:lnSpc>
            </a:pPr>
            <a:r>
              <a:rPr lang="en-US" sz="8991">
                <a:solidFill>
                  <a:srgbClr val="FFFFFF"/>
                </a:solidFill>
                <a:latin typeface="TT Octosquares Compressed"/>
                <a:ea typeface="TT Octosquares Compressed"/>
                <a:cs typeface="TT Octosquares Compressed"/>
                <a:sym typeface="TT Octosquares Compressed"/>
              </a:rPr>
              <a:t>AGENDA</a:t>
            </a:r>
          </a:p>
        </p:txBody>
      </p:sp>
      <p:grpSp>
        <p:nvGrpSpPr>
          <p:cNvPr id="8" name="Group 8"/>
          <p:cNvGrpSpPr/>
          <p:nvPr/>
        </p:nvGrpSpPr>
        <p:grpSpPr>
          <a:xfrm>
            <a:off x="6450035" y="3418802"/>
            <a:ext cx="711846" cy="711846"/>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10" name="TextBox 10"/>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11" name="TextBox 11"/>
          <p:cNvSpPr txBox="1"/>
          <p:nvPr/>
        </p:nvSpPr>
        <p:spPr>
          <a:xfrm>
            <a:off x="6545424" y="3595566"/>
            <a:ext cx="521068" cy="320218"/>
          </a:xfrm>
          <a:prstGeom prst="rect">
            <a:avLst/>
          </a:prstGeom>
        </p:spPr>
        <p:txBody>
          <a:bodyPr lIns="0" tIns="0" rIns="0" bIns="0" rtlCol="0" anchor="t">
            <a:spAutoFit/>
          </a:bodyPr>
          <a:lstStyle/>
          <a:p>
            <a:pPr algn="ctr">
              <a:lnSpc>
                <a:spcPts val="2646"/>
              </a:lnSpc>
              <a:spcBef>
                <a:spcPct val="0"/>
              </a:spcBef>
            </a:pPr>
            <a:r>
              <a:rPr lang="en-US" sz="1890">
                <a:solidFill>
                  <a:srgbClr val="0B081D"/>
                </a:solidFill>
                <a:latin typeface="Open Sans Bold"/>
                <a:ea typeface="Open Sans Bold"/>
                <a:cs typeface="Open Sans Bold"/>
                <a:sym typeface="Open Sans Bold"/>
              </a:rPr>
              <a:t>03</a:t>
            </a:r>
          </a:p>
        </p:txBody>
      </p:sp>
      <p:grpSp>
        <p:nvGrpSpPr>
          <p:cNvPr id="12" name="Group 12"/>
          <p:cNvGrpSpPr/>
          <p:nvPr/>
        </p:nvGrpSpPr>
        <p:grpSpPr>
          <a:xfrm>
            <a:off x="6450035" y="4769179"/>
            <a:ext cx="711846" cy="711846"/>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14" name="TextBox 14"/>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15" name="TextBox 15"/>
          <p:cNvSpPr txBox="1"/>
          <p:nvPr/>
        </p:nvSpPr>
        <p:spPr>
          <a:xfrm>
            <a:off x="6545424" y="4945943"/>
            <a:ext cx="521068" cy="320218"/>
          </a:xfrm>
          <a:prstGeom prst="rect">
            <a:avLst/>
          </a:prstGeom>
        </p:spPr>
        <p:txBody>
          <a:bodyPr lIns="0" tIns="0" rIns="0" bIns="0" rtlCol="0" anchor="t">
            <a:spAutoFit/>
          </a:bodyPr>
          <a:lstStyle/>
          <a:p>
            <a:pPr algn="ctr">
              <a:lnSpc>
                <a:spcPts val="2646"/>
              </a:lnSpc>
              <a:spcBef>
                <a:spcPct val="0"/>
              </a:spcBef>
            </a:pPr>
            <a:r>
              <a:rPr lang="en-US" sz="1890">
                <a:solidFill>
                  <a:srgbClr val="0B081D"/>
                </a:solidFill>
                <a:latin typeface="Open Sans Bold"/>
                <a:ea typeface="Open Sans Bold"/>
                <a:cs typeface="Open Sans Bold"/>
                <a:sym typeface="Open Sans Bold"/>
              </a:rPr>
              <a:t>04</a:t>
            </a:r>
          </a:p>
        </p:txBody>
      </p:sp>
      <p:grpSp>
        <p:nvGrpSpPr>
          <p:cNvPr id="16" name="Group 16"/>
          <p:cNvGrpSpPr/>
          <p:nvPr/>
        </p:nvGrpSpPr>
        <p:grpSpPr>
          <a:xfrm>
            <a:off x="6450035" y="6155756"/>
            <a:ext cx="711846" cy="711846"/>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18" name="TextBox 18"/>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19" name="TextBox 19"/>
          <p:cNvSpPr txBox="1"/>
          <p:nvPr/>
        </p:nvSpPr>
        <p:spPr>
          <a:xfrm>
            <a:off x="6545424" y="6332520"/>
            <a:ext cx="521068" cy="320218"/>
          </a:xfrm>
          <a:prstGeom prst="rect">
            <a:avLst/>
          </a:prstGeom>
        </p:spPr>
        <p:txBody>
          <a:bodyPr lIns="0" tIns="0" rIns="0" bIns="0" rtlCol="0" anchor="t">
            <a:spAutoFit/>
          </a:bodyPr>
          <a:lstStyle/>
          <a:p>
            <a:pPr algn="ctr">
              <a:lnSpc>
                <a:spcPts val="2646"/>
              </a:lnSpc>
              <a:spcBef>
                <a:spcPct val="0"/>
              </a:spcBef>
            </a:pPr>
            <a:r>
              <a:rPr lang="en-US" sz="1890">
                <a:solidFill>
                  <a:srgbClr val="0B081D"/>
                </a:solidFill>
                <a:latin typeface="Open Sans Bold"/>
                <a:ea typeface="Open Sans Bold"/>
                <a:cs typeface="Open Sans Bold"/>
                <a:sym typeface="Open Sans Bold"/>
              </a:rPr>
              <a:t>05</a:t>
            </a:r>
          </a:p>
        </p:txBody>
      </p:sp>
      <p:grpSp>
        <p:nvGrpSpPr>
          <p:cNvPr id="20" name="Group 20"/>
          <p:cNvGrpSpPr/>
          <p:nvPr/>
        </p:nvGrpSpPr>
        <p:grpSpPr>
          <a:xfrm>
            <a:off x="6450035" y="7507869"/>
            <a:ext cx="711846" cy="711846"/>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22" name="TextBox 22"/>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23" name="TextBox 23"/>
          <p:cNvSpPr txBox="1"/>
          <p:nvPr/>
        </p:nvSpPr>
        <p:spPr>
          <a:xfrm>
            <a:off x="6545424" y="7684633"/>
            <a:ext cx="521068" cy="320218"/>
          </a:xfrm>
          <a:prstGeom prst="rect">
            <a:avLst/>
          </a:prstGeom>
        </p:spPr>
        <p:txBody>
          <a:bodyPr lIns="0" tIns="0" rIns="0" bIns="0" rtlCol="0" anchor="t">
            <a:spAutoFit/>
          </a:bodyPr>
          <a:lstStyle/>
          <a:p>
            <a:pPr algn="ctr">
              <a:lnSpc>
                <a:spcPts val="2646"/>
              </a:lnSpc>
              <a:spcBef>
                <a:spcPct val="0"/>
              </a:spcBef>
            </a:pPr>
            <a:r>
              <a:rPr lang="en-US" sz="1890">
                <a:solidFill>
                  <a:srgbClr val="0B081D"/>
                </a:solidFill>
                <a:latin typeface="Open Sans Bold"/>
                <a:ea typeface="Open Sans Bold"/>
                <a:cs typeface="Open Sans Bold"/>
                <a:sym typeface="Open Sans Bold"/>
              </a:rPr>
              <a:t>06</a:t>
            </a:r>
          </a:p>
        </p:txBody>
      </p:sp>
      <p:sp>
        <p:nvSpPr>
          <p:cNvPr id="24" name="TextBox 24"/>
          <p:cNvSpPr txBox="1"/>
          <p:nvPr/>
        </p:nvSpPr>
        <p:spPr>
          <a:xfrm>
            <a:off x="7602227" y="3410826"/>
            <a:ext cx="5010388" cy="842098"/>
          </a:xfrm>
          <a:prstGeom prst="rect">
            <a:avLst/>
          </a:prstGeom>
        </p:spPr>
        <p:txBody>
          <a:bodyPr lIns="0" tIns="0" rIns="0" bIns="0" rtlCol="0" anchor="t">
            <a:spAutoFit/>
          </a:bodyPr>
          <a:lstStyle/>
          <a:p>
            <a:pPr algn="l">
              <a:lnSpc>
                <a:spcPts val="6490"/>
              </a:lnSpc>
            </a:pPr>
            <a:r>
              <a:rPr lang="en-US" sz="6301">
                <a:solidFill>
                  <a:srgbClr val="FFFFFF"/>
                </a:solidFill>
                <a:latin typeface="TT Octosquares Compressed"/>
                <a:ea typeface="TT Octosquares Compressed"/>
                <a:cs typeface="TT Octosquares Compressed"/>
                <a:sym typeface="TT Octosquares Compressed"/>
              </a:rPr>
              <a:t>METHODOLOGY</a:t>
            </a:r>
          </a:p>
        </p:txBody>
      </p:sp>
      <p:sp>
        <p:nvSpPr>
          <p:cNvPr id="25" name="TextBox 25"/>
          <p:cNvSpPr txBox="1"/>
          <p:nvPr/>
        </p:nvSpPr>
        <p:spPr>
          <a:xfrm>
            <a:off x="7602227" y="4779303"/>
            <a:ext cx="6575325" cy="842098"/>
          </a:xfrm>
          <a:prstGeom prst="rect">
            <a:avLst/>
          </a:prstGeom>
        </p:spPr>
        <p:txBody>
          <a:bodyPr lIns="0" tIns="0" rIns="0" bIns="0" rtlCol="0" anchor="t">
            <a:spAutoFit/>
          </a:bodyPr>
          <a:lstStyle/>
          <a:p>
            <a:pPr algn="l">
              <a:lnSpc>
                <a:spcPts val="6490"/>
              </a:lnSpc>
            </a:pPr>
            <a:r>
              <a:rPr lang="en-US" sz="6301">
                <a:solidFill>
                  <a:srgbClr val="FFFFFF"/>
                </a:solidFill>
                <a:latin typeface="TT Octosquares Compressed"/>
                <a:ea typeface="TT Octosquares Compressed"/>
                <a:cs typeface="TT Octosquares Compressed"/>
                <a:sym typeface="TT Octosquares Compressed"/>
              </a:rPr>
              <a:t>BOA BUSINESS INSIGHTS</a:t>
            </a:r>
          </a:p>
        </p:txBody>
      </p:sp>
      <p:sp>
        <p:nvSpPr>
          <p:cNvPr id="26" name="TextBox 26"/>
          <p:cNvSpPr txBox="1"/>
          <p:nvPr/>
        </p:nvSpPr>
        <p:spPr>
          <a:xfrm>
            <a:off x="7602227" y="6147780"/>
            <a:ext cx="8075951" cy="842098"/>
          </a:xfrm>
          <a:prstGeom prst="rect">
            <a:avLst/>
          </a:prstGeom>
        </p:spPr>
        <p:txBody>
          <a:bodyPr lIns="0" tIns="0" rIns="0" bIns="0" rtlCol="0" anchor="t">
            <a:spAutoFit/>
          </a:bodyPr>
          <a:lstStyle/>
          <a:p>
            <a:pPr algn="l">
              <a:lnSpc>
                <a:spcPts val="6490"/>
              </a:lnSpc>
            </a:pPr>
            <a:r>
              <a:rPr lang="en-US" sz="6301">
                <a:solidFill>
                  <a:srgbClr val="FFFFFF"/>
                </a:solidFill>
                <a:latin typeface="TT Octosquares Compressed"/>
                <a:ea typeface="TT Octosquares Compressed"/>
                <a:cs typeface="TT Octosquares Compressed"/>
                <a:sym typeface="TT Octosquares Compressed"/>
              </a:rPr>
              <a:t>STRATEGIC BUSINESS ANALYSIS</a:t>
            </a:r>
          </a:p>
        </p:txBody>
      </p:sp>
      <p:sp>
        <p:nvSpPr>
          <p:cNvPr id="27" name="TextBox 27"/>
          <p:cNvSpPr txBox="1"/>
          <p:nvPr/>
        </p:nvSpPr>
        <p:spPr>
          <a:xfrm>
            <a:off x="7602227" y="7514349"/>
            <a:ext cx="8761951" cy="842098"/>
          </a:xfrm>
          <a:prstGeom prst="rect">
            <a:avLst/>
          </a:prstGeom>
        </p:spPr>
        <p:txBody>
          <a:bodyPr lIns="0" tIns="0" rIns="0" bIns="0" rtlCol="0" anchor="t">
            <a:spAutoFit/>
          </a:bodyPr>
          <a:lstStyle/>
          <a:p>
            <a:pPr algn="l">
              <a:lnSpc>
                <a:spcPts val="6490"/>
              </a:lnSpc>
            </a:pPr>
            <a:r>
              <a:rPr lang="en-US" sz="6301">
                <a:solidFill>
                  <a:srgbClr val="FFFFFF"/>
                </a:solidFill>
                <a:latin typeface="TT Octosquares Compressed"/>
                <a:ea typeface="TT Octosquares Compressed"/>
                <a:cs typeface="TT Octosquares Compressed"/>
                <a:sym typeface="TT Octosquares Compressed"/>
              </a:rPr>
              <a:t>LONG TERM BUSINESS PLANNING</a:t>
            </a:r>
          </a:p>
        </p:txBody>
      </p:sp>
      <p:grpSp>
        <p:nvGrpSpPr>
          <p:cNvPr id="28" name="Group 28"/>
          <p:cNvGrpSpPr/>
          <p:nvPr/>
        </p:nvGrpSpPr>
        <p:grpSpPr>
          <a:xfrm>
            <a:off x="6450035" y="2052829"/>
            <a:ext cx="711846" cy="711846"/>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30" name="TextBox 30"/>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31" name="TextBox 31"/>
          <p:cNvSpPr txBox="1"/>
          <p:nvPr/>
        </p:nvSpPr>
        <p:spPr>
          <a:xfrm>
            <a:off x="6545424" y="2229593"/>
            <a:ext cx="521068" cy="320218"/>
          </a:xfrm>
          <a:prstGeom prst="rect">
            <a:avLst/>
          </a:prstGeom>
        </p:spPr>
        <p:txBody>
          <a:bodyPr lIns="0" tIns="0" rIns="0" bIns="0" rtlCol="0" anchor="t">
            <a:spAutoFit/>
          </a:bodyPr>
          <a:lstStyle/>
          <a:p>
            <a:pPr algn="ctr">
              <a:lnSpc>
                <a:spcPts val="2646"/>
              </a:lnSpc>
              <a:spcBef>
                <a:spcPct val="0"/>
              </a:spcBef>
            </a:pPr>
            <a:r>
              <a:rPr lang="en-US" sz="1890">
                <a:solidFill>
                  <a:srgbClr val="0B081D"/>
                </a:solidFill>
                <a:latin typeface="Open Sans Bold"/>
                <a:ea typeface="Open Sans Bold"/>
                <a:cs typeface="Open Sans Bold"/>
                <a:sym typeface="Open Sans Bold"/>
              </a:rPr>
              <a:t>02</a:t>
            </a:r>
          </a:p>
        </p:txBody>
      </p:sp>
      <p:sp>
        <p:nvSpPr>
          <p:cNvPr id="32" name="TextBox 32"/>
          <p:cNvSpPr txBox="1"/>
          <p:nvPr/>
        </p:nvSpPr>
        <p:spPr>
          <a:xfrm>
            <a:off x="7602227" y="2044852"/>
            <a:ext cx="5010388" cy="842098"/>
          </a:xfrm>
          <a:prstGeom prst="rect">
            <a:avLst/>
          </a:prstGeom>
        </p:spPr>
        <p:txBody>
          <a:bodyPr lIns="0" tIns="0" rIns="0" bIns="0" rtlCol="0" anchor="t">
            <a:spAutoFit/>
          </a:bodyPr>
          <a:lstStyle/>
          <a:p>
            <a:pPr algn="l">
              <a:lnSpc>
                <a:spcPts val="6490"/>
              </a:lnSpc>
            </a:pPr>
            <a:r>
              <a:rPr lang="en-US" sz="6301">
                <a:solidFill>
                  <a:srgbClr val="FFFFFF"/>
                </a:solidFill>
                <a:latin typeface="TT Octosquares Compressed"/>
                <a:ea typeface="TT Octosquares Compressed"/>
                <a:cs typeface="TT Octosquares Compressed"/>
                <a:sym typeface="TT Octosquares Compressed"/>
              </a:rPr>
              <a:t>CONTEXT</a:t>
            </a:r>
          </a:p>
        </p:txBody>
      </p:sp>
      <p:grpSp>
        <p:nvGrpSpPr>
          <p:cNvPr id="33" name="Group 33"/>
          <p:cNvGrpSpPr/>
          <p:nvPr/>
        </p:nvGrpSpPr>
        <p:grpSpPr>
          <a:xfrm>
            <a:off x="6450035" y="686855"/>
            <a:ext cx="711846" cy="711846"/>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35" name="TextBox 35"/>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36" name="TextBox 36"/>
          <p:cNvSpPr txBox="1"/>
          <p:nvPr/>
        </p:nvSpPr>
        <p:spPr>
          <a:xfrm>
            <a:off x="6545424" y="863619"/>
            <a:ext cx="521068" cy="320218"/>
          </a:xfrm>
          <a:prstGeom prst="rect">
            <a:avLst/>
          </a:prstGeom>
        </p:spPr>
        <p:txBody>
          <a:bodyPr lIns="0" tIns="0" rIns="0" bIns="0" rtlCol="0" anchor="t">
            <a:spAutoFit/>
          </a:bodyPr>
          <a:lstStyle/>
          <a:p>
            <a:pPr algn="ctr">
              <a:lnSpc>
                <a:spcPts val="2646"/>
              </a:lnSpc>
              <a:spcBef>
                <a:spcPct val="0"/>
              </a:spcBef>
            </a:pPr>
            <a:r>
              <a:rPr lang="en-US" sz="1890">
                <a:solidFill>
                  <a:srgbClr val="0B081D"/>
                </a:solidFill>
                <a:latin typeface="Open Sans Bold"/>
                <a:ea typeface="Open Sans Bold"/>
                <a:cs typeface="Open Sans Bold"/>
                <a:sym typeface="Open Sans Bold"/>
              </a:rPr>
              <a:t>01</a:t>
            </a:r>
          </a:p>
        </p:txBody>
      </p:sp>
      <p:sp>
        <p:nvSpPr>
          <p:cNvPr id="37" name="TextBox 37"/>
          <p:cNvSpPr txBox="1"/>
          <p:nvPr/>
        </p:nvSpPr>
        <p:spPr>
          <a:xfrm>
            <a:off x="7602227" y="678879"/>
            <a:ext cx="5010388" cy="842098"/>
          </a:xfrm>
          <a:prstGeom prst="rect">
            <a:avLst/>
          </a:prstGeom>
        </p:spPr>
        <p:txBody>
          <a:bodyPr lIns="0" tIns="0" rIns="0" bIns="0" rtlCol="0" anchor="t">
            <a:spAutoFit/>
          </a:bodyPr>
          <a:lstStyle/>
          <a:p>
            <a:pPr algn="l">
              <a:lnSpc>
                <a:spcPts val="6490"/>
              </a:lnSpc>
            </a:pPr>
            <a:r>
              <a:rPr lang="en-US" sz="6301">
                <a:solidFill>
                  <a:srgbClr val="FFFFFF"/>
                </a:solidFill>
                <a:latin typeface="TT Octosquares Compressed"/>
                <a:ea typeface="TT Octosquares Compressed"/>
                <a:cs typeface="TT Octosquares Compressed"/>
                <a:sym typeface="TT Octosquares Compressed"/>
              </a:rPr>
              <a:t>INTRODUCTION</a:t>
            </a:r>
          </a:p>
        </p:txBody>
      </p:sp>
      <p:grpSp>
        <p:nvGrpSpPr>
          <p:cNvPr id="38" name="Group 38"/>
          <p:cNvGrpSpPr/>
          <p:nvPr/>
        </p:nvGrpSpPr>
        <p:grpSpPr>
          <a:xfrm>
            <a:off x="6450035" y="8873842"/>
            <a:ext cx="711846" cy="711846"/>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40" name="TextBox 40"/>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41" name="TextBox 41"/>
          <p:cNvSpPr txBox="1"/>
          <p:nvPr/>
        </p:nvSpPr>
        <p:spPr>
          <a:xfrm>
            <a:off x="6545424" y="9050606"/>
            <a:ext cx="521068" cy="320218"/>
          </a:xfrm>
          <a:prstGeom prst="rect">
            <a:avLst/>
          </a:prstGeom>
        </p:spPr>
        <p:txBody>
          <a:bodyPr lIns="0" tIns="0" rIns="0" bIns="0" rtlCol="0" anchor="t">
            <a:spAutoFit/>
          </a:bodyPr>
          <a:lstStyle/>
          <a:p>
            <a:pPr algn="ctr">
              <a:lnSpc>
                <a:spcPts val="2646"/>
              </a:lnSpc>
              <a:spcBef>
                <a:spcPct val="0"/>
              </a:spcBef>
            </a:pPr>
            <a:r>
              <a:rPr lang="en-US" sz="1890">
                <a:solidFill>
                  <a:srgbClr val="0B081D"/>
                </a:solidFill>
                <a:latin typeface="Open Sans Bold"/>
                <a:ea typeface="Open Sans Bold"/>
                <a:cs typeface="Open Sans Bold"/>
                <a:sym typeface="Open Sans Bold"/>
              </a:rPr>
              <a:t>07</a:t>
            </a:r>
          </a:p>
        </p:txBody>
      </p:sp>
      <p:sp>
        <p:nvSpPr>
          <p:cNvPr id="42" name="TextBox 42"/>
          <p:cNvSpPr txBox="1"/>
          <p:nvPr/>
        </p:nvSpPr>
        <p:spPr>
          <a:xfrm>
            <a:off x="7602227" y="8880323"/>
            <a:ext cx="8761951" cy="867545"/>
          </a:xfrm>
          <a:prstGeom prst="rect">
            <a:avLst/>
          </a:prstGeom>
        </p:spPr>
        <p:txBody>
          <a:bodyPr lIns="0" tIns="0" rIns="0" bIns="0" rtlCol="0" anchor="t">
            <a:spAutoFit/>
          </a:bodyPr>
          <a:lstStyle/>
          <a:p>
            <a:pPr algn="l">
              <a:lnSpc>
                <a:spcPts val="6490"/>
              </a:lnSpc>
            </a:pPr>
            <a:r>
              <a:rPr lang="en-US" sz="6301" dirty="0">
                <a:solidFill>
                  <a:srgbClr val="FFFFFF"/>
                </a:solidFill>
                <a:latin typeface="TT Octosquares Compressed"/>
                <a:ea typeface="TT Octosquares Compressed"/>
                <a:cs typeface="TT Octosquares Compressed"/>
                <a:sym typeface="TT Octosquares Compressed"/>
              </a:rPr>
              <a:t>Q&amp;A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11290" y="5414150"/>
            <a:ext cx="5152168" cy="4882375"/>
            <a:chOff x="0" y="0"/>
            <a:chExt cx="6353786" cy="6021070"/>
          </a:xfrm>
        </p:grpSpPr>
        <p:sp>
          <p:nvSpPr>
            <p:cNvPr id="3" name="Freeform 3"/>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3"/>
              <a:stretch>
                <a:fillRect t="-2693" b="-2693"/>
              </a:stretch>
            </a:blipFill>
          </p:spPr>
          <p:txBody>
            <a:bodyPr/>
            <a:lstStyle/>
            <a:p>
              <a:endParaRPr lang="en-US"/>
            </a:p>
          </p:txBody>
        </p:sp>
      </p:grpSp>
      <p:grpSp>
        <p:nvGrpSpPr>
          <p:cNvPr id="4" name="Group 4"/>
          <p:cNvGrpSpPr/>
          <p:nvPr/>
        </p:nvGrpSpPr>
        <p:grpSpPr>
          <a:xfrm>
            <a:off x="4141514" y="5414150"/>
            <a:ext cx="5152168" cy="4882375"/>
            <a:chOff x="0" y="0"/>
            <a:chExt cx="6353786" cy="6021070"/>
          </a:xfrm>
        </p:grpSpPr>
        <p:sp>
          <p:nvSpPr>
            <p:cNvPr id="5" name="Freeform 5"/>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4"/>
              <a:stretch>
                <a:fillRect l="-14029" r="-14029"/>
              </a:stretch>
            </a:blipFill>
          </p:spPr>
          <p:txBody>
            <a:bodyPr/>
            <a:lstStyle/>
            <a:p>
              <a:endParaRPr lang="en-US"/>
            </a:p>
          </p:txBody>
        </p:sp>
      </p:grpSp>
      <p:grpSp>
        <p:nvGrpSpPr>
          <p:cNvPr id="6" name="Group 6"/>
          <p:cNvGrpSpPr/>
          <p:nvPr/>
        </p:nvGrpSpPr>
        <p:grpSpPr>
          <a:xfrm>
            <a:off x="8994318" y="5414150"/>
            <a:ext cx="5152168" cy="4882375"/>
            <a:chOff x="0" y="0"/>
            <a:chExt cx="6353786" cy="6021070"/>
          </a:xfrm>
        </p:grpSpPr>
        <p:sp>
          <p:nvSpPr>
            <p:cNvPr id="7" name="Freeform 7"/>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5"/>
              <a:stretch>
                <a:fillRect l="-24033" r="-24033"/>
              </a:stretch>
            </a:blipFill>
          </p:spPr>
          <p:txBody>
            <a:bodyPr/>
            <a:lstStyle/>
            <a:p>
              <a:endParaRPr lang="en-US"/>
            </a:p>
          </p:txBody>
        </p:sp>
      </p:grpSp>
      <p:grpSp>
        <p:nvGrpSpPr>
          <p:cNvPr id="8" name="Group 8"/>
          <p:cNvGrpSpPr/>
          <p:nvPr/>
        </p:nvGrpSpPr>
        <p:grpSpPr>
          <a:xfrm>
            <a:off x="13847121" y="5414150"/>
            <a:ext cx="5152168" cy="4882375"/>
            <a:chOff x="0" y="0"/>
            <a:chExt cx="6353786" cy="6021070"/>
          </a:xfrm>
        </p:grpSpPr>
        <p:sp>
          <p:nvSpPr>
            <p:cNvPr id="9" name="Freeform 9"/>
            <p:cNvSpPr/>
            <p:nvPr/>
          </p:nvSpPr>
          <p:spPr>
            <a:xfrm>
              <a:off x="0" y="0"/>
              <a:ext cx="6353786" cy="6021070"/>
            </a:xfrm>
            <a:custGeom>
              <a:avLst/>
              <a:gdLst/>
              <a:ahLst/>
              <a:cxnLst/>
              <a:rect l="l" t="t" r="r" b="b"/>
              <a:pathLst>
                <a:path w="6353786" h="6021070">
                  <a:moveTo>
                    <a:pt x="0" y="6021070"/>
                  </a:moveTo>
                  <a:lnTo>
                    <a:pt x="738340" y="0"/>
                  </a:lnTo>
                  <a:lnTo>
                    <a:pt x="6353786" y="0"/>
                  </a:lnTo>
                  <a:lnTo>
                    <a:pt x="5615446" y="6021070"/>
                  </a:lnTo>
                  <a:close/>
                </a:path>
              </a:pathLst>
            </a:custGeom>
            <a:blipFill>
              <a:blip r:embed="rId6"/>
              <a:stretch>
                <a:fillRect l="-10745" r="-10745"/>
              </a:stretch>
            </a:blipFill>
          </p:spPr>
          <p:txBody>
            <a:bodyPr/>
            <a:lstStyle/>
            <a:p>
              <a:endParaRPr lang="en-US"/>
            </a:p>
          </p:txBody>
        </p:sp>
      </p:grpSp>
      <p:grpSp>
        <p:nvGrpSpPr>
          <p:cNvPr id="10" name="Group 10"/>
          <p:cNvGrpSpPr/>
          <p:nvPr/>
        </p:nvGrpSpPr>
        <p:grpSpPr>
          <a:xfrm rot="-5400000">
            <a:off x="17631481" y="8597471"/>
            <a:ext cx="924223" cy="397435"/>
            <a:chOff x="0" y="0"/>
            <a:chExt cx="1347239" cy="579341"/>
          </a:xfrm>
        </p:grpSpPr>
        <p:sp>
          <p:nvSpPr>
            <p:cNvPr id="11" name="Freeform 11"/>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txBody>
            <a:bodyPr/>
            <a:lstStyle/>
            <a:p>
              <a:endParaRPr lang="en-US"/>
            </a:p>
          </p:txBody>
        </p:sp>
        <p:sp>
          <p:nvSpPr>
            <p:cNvPr id="12" name="TextBox 12"/>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2055675" y="2502410"/>
            <a:ext cx="5488848" cy="1471955"/>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TT Octosquares Compressed"/>
                <a:ea typeface="TT Octosquares Compressed"/>
                <a:cs typeface="TT Octosquares Compressed"/>
                <a:sym typeface="TT Octosquares Compressed"/>
              </a:rPr>
              <a:t>INTRODUCTION</a:t>
            </a:r>
          </a:p>
        </p:txBody>
      </p:sp>
      <p:sp>
        <p:nvSpPr>
          <p:cNvPr id="14" name="Freeform 14"/>
          <p:cNvSpPr/>
          <p:nvPr/>
        </p:nvSpPr>
        <p:spPr>
          <a:xfrm>
            <a:off x="2055675" y="2117525"/>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2520796" y="2117525"/>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2985916" y="2117525"/>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9"/>
            <a:stretch>
              <a:fillRect/>
            </a:stretch>
          </a:blipFill>
        </p:spPr>
        <p:txBody>
          <a:bodyPr/>
          <a:lstStyle/>
          <a:p>
            <a:endParaRPr lang="en-US"/>
          </a:p>
        </p:txBody>
      </p:sp>
      <p:sp>
        <p:nvSpPr>
          <p:cNvPr id="18" name="Freeform 18"/>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10"/>
            <a:stretch>
              <a:fillRect t="-20048"/>
            </a:stretch>
          </a:blipFill>
        </p:spPr>
        <p:txBody>
          <a:bodyPr/>
          <a:lstStyle/>
          <a:p>
            <a:endParaRPr lang="en-US"/>
          </a:p>
        </p:txBody>
      </p:sp>
      <p:grpSp>
        <p:nvGrpSpPr>
          <p:cNvPr id="19" name="Group 19"/>
          <p:cNvGrpSpPr/>
          <p:nvPr/>
        </p:nvGrpSpPr>
        <p:grpSpPr>
          <a:xfrm>
            <a:off x="8171090" y="525331"/>
            <a:ext cx="355923" cy="355923"/>
            <a:chOff x="0" y="0"/>
            <a:chExt cx="406400" cy="406400"/>
          </a:xfrm>
        </p:grpSpPr>
        <p:sp>
          <p:nvSpPr>
            <p:cNvPr id="20" name="Freeform 20"/>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21" name="TextBox 21"/>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22" name="TextBox 22"/>
          <p:cNvSpPr txBox="1"/>
          <p:nvPr/>
        </p:nvSpPr>
        <p:spPr>
          <a:xfrm>
            <a:off x="8836734" y="411173"/>
            <a:ext cx="5010388" cy="669965"/>
          </a:xfrm>
          <a:prstGeom prst="rect">
            <a:avLst/>
          </a:prstGeom>
        </p:spPr>
        <p:txBody>
          <a:bodyPr lIns="0" tIns="0" rIns="0" bIns="0" rtlCol="0" anchor="t">
            <a:spAutoFit/>
          </a:bodyPr>
          <a:lstStyle/>
          <a:p>
            <a:pPr algn="l">
              <a:lnSpc>
                <a:spcPts val="5151"/>
              </a:lnSpc>
            </a:pPr>
            <a:r>
              <a:rPr lang="en-US" sz="5001">
                <a:solidFill>
                  <a:srgbClr val="FFFFFF"/>
                </a:solidFill>
                <a:latin typeface="TT Octosquares Compressed"/>
                <a:ea typeface="TT Octosquares Compressed"/>
                <a:cs typeface="TT Octosquares Compressed"/>
                <a:sym typeface="TT Octosquares Compressed"/>
              </a:rPr>
              <a:t>DIEGO (PERUVIAN)</a:t>
            </a:r>
          </a:p>
        </p:txBody>
      </p:sp>
      <p:grpSp>
        <p:nvGrpSpPr>
          <p:cNvPr id="23" name="Group 23"/>
          <p:cNvGrpSpPr/>
          <p:nvPr/>
        </p:nvGrpSpPr>
        <p:grpSpPr>
          <a:xfrm>
            <a:off x="8171090" y="1666714"/>
            <a:ext cx="355923" cy="355923"/>
            <a:chOff x="0" y="0"/>
            <a:chExt cx="406400" cy="406400"/>
          </a:xfrm>
        </p:grpSpPr>
        <p:sp>
          <p:nvSpPr>
            <p:cNvPr id="24" name="Freeform 24"/>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25" name="TextBox 25"/>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26" name="TextBox 26"/>
          <p:cNvSpPr txBox="1"/>
          <p:nvPr/>
        </p:nvSpPr>
        <p:spPr>
          <a:xfrm>
            <a:off x="8836734" y="1552575"/>
            <a:ext cx="6794530" cy="669925"/>
          </a:xfrm>
          <a:prstGeom prst="rect">
            <a:avLst/>
          </a:prstGeom>
        </p:spPr>
        <p:txBody>
          <a:bodyPr lIns="0" tIns="0" rIns="0" bIns="0" rtlCol="0" anchor="t">
            <a:spAutoFit/>
          </a:bodyPr>
          <a:lstStyle/>
          <a:p>
            <a:pPr algn="l">
              <a:lnSpc>
                <a:spcPts val="5149"/>
              </a:lnSpc>
            </a:pPr>
            <a:r>
              <a:rPr lang="en-US" sz="4999">
                <a:solidFill>
                  <a:srgbClr val="FFFFFF"/>
                </a:solidFill>
                <a:latin typeface="TT Octosquares Compressed"/>
                <a:ea typeface="TT Octosquares Compressed"/>
                <a:cs typeface="TT Octosquares Compressed"/>
                <a:sym typeface="TT Octosquares Compressed"/>
              </a:rPr>
              <a:t>12 YEARS OF EXPERIENCE</a:t>
            </a:r>
          </a:p>
        </p:txBody>
      </p:sp>
      <p:grpSp>
        <p:nvGrpSpPr>
          <p:cNvPr id="27" name="Group 27"/>
          <p:cNvGrpSpPr/>
          <p:nvPr/>
        </p:nvGrpSpPr>
        <p:grpSpPr>
          <a:xfrm>
            <a:off x="8171090" y="2803364"/>
            <a:ext cx="355923" cy="355923"/>
            <a:chOff x="0" y="0"/>
            <a:chExt cx="406400" cy="406400"/>
          </a:xfrm>
        </p:grpSpPr>
        <p:sp>
          <p:nvSpPr>
            <p:cNvPr id="28" name="Freeform 28"/>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29" name="TextBox 29"/>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30" name="TextBox 30"/>
          <p:cNvSpPr txBox="1"/>
          <p:nvPr/>
        </p:nvSpPr>
        <p:spPr>
          <a:xfrm>
            <a:off x="8836734" y="2689225"/>
            <a:ext cx="9058141" cy="669925"/>
          </a:xfrm>
          <a:prstGeom prst="rect">
            <a:avLst/>
          </a:prstGeom>
        </p:spPr>
        <p:txBody>
          <a:bodyPr lIns="0" tIns="0" rIns="0" bIns="0" rtlCol="0" anchor="t">
            <a:spAutoFit/>
          </a:bodyPr>
          <a:lstStyle/>
          <a:p>
            <a:pPr algn="l">
              <a:lnSpc>
                <a:spcPts val="5149"/>
              </a:lnSpc>
            </a:pPr>
            <a:r>
              <a:rPr lang="en-US" sz="4999">
                <a:solidFill>
                  <a:srgbClr val="FFFFFF"/>
                </a:solidFill>
                <a:latin typeface="TT Octosquares Compressed"/>
                <a:ea typeface="TT Octosquares Compressed"/>
                <a:cs typeface="TT Octosquares Compressed"/>
                <a:sym typeface="TT Octosquares Compressed"/>
              </a:rPr>
              <a:t>MBA &amp; MASTERS IN DATA </a:t>
            </a:r>
          </a:p>
        </p:txBody>
      </p:sp>
      <p:grpSp>
        <p:nvGrpSpPr>
          <p:cNvPr id="31" name="Group 31"/>
          <p:cNvGrpSpPr/>
          <p:nvPr/>
        </p:nvGrpSpPr>
        <p:grpSpPr>
          <a:xfrm>
            <a:off x="8171090" y="3940014"/>
            <a:ext cx="355923" cy="355923"/>
            <a:chOff x="0" y="0"/>
            <a:chExt cx="406400" cy="406400"/>
          </a:xfrm>
        </p:grpSpPr>
        <p:sp>
          <p:nvSpPr>
            <p:cNvPr id="32" name="Freeform 32"/>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33" name="TextBox 33"/>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34" name="TextBox 34"/>
          <p:cNvSpPr txBox="1"/>
          <p:nvPr/>
        </p:nvSpPr>
        <p:spPr>
          <a:xfrm>
            <a:off x="8836734" y="3825875"/>
            <a:ext cx="9256859" cy="1317625"/>
          </a:xfrm>
          <a:prstGeom prst="rect">
            <a:avLst/>
          </a:prstGeom>
        </p:spPr>
        <p:txBody>
          <a:bodyPr lIns="0" tIns="0" rIns="0" bIns="0" rtlCol="0" anchor="t">
            <a:spAutoFit/>
          </a:bodyPr>
          <a:lstStyle/>
          <a:p>
            <a:pPr algn="l">
              <a:lnSpc>
                <a:spcPts val="5149"/>
              </a:lnSpc>
            </a:pPr>
            <a:r>
              <a:rPr lang="en-US" sz="4999">
                <a:solidFill>
                  <a:srgbClr val="FFFFFF"/>
                </a:solidFill>
                <a:latin typeface="TT Octosquares Compressed"/>
                <a:ea typeface="TT Octosquares Compressed"/>
                <a:cs typeface="TT Octosquares Compressed"/>
                <a:sym typeface="TT Octosquares Compressed"/>
              </a:rPr>
              <a:t>PROJECT MANAGEMENT, STRATEGIC PLANNING, &amp; DATA ANALYSIS</a:t>
            </a:r>
          </a:p>
        </p:txBody>
      </p:sp>
      <p:grpSp>
        <p:nvGrpSpPr>
          <p:cNvPr id="35" name="Group 33">
            <a:extLst>
              <a:ext uri="{FF2B5EF4-FFF2-40B4-BE49-F238E27FC236}">
                <a16:creationId xmlns:a16="http://schemas.microsoft.com/office/drawing/2014/main" id="{37BAB370-3092-017B-862A-400F8D694C58}"/>
              </a:ext>
            </a:extLst>
          </p:cNvPr>
          <p:cNvGrpSpPr/>
          <p:nvPr/>
        </p:nvGrpSpPr>
        <p:grpSpPr>
          <a:xfrm>
            <a:off x="1091877" y="2886873"/>
            <a:ext cx="711846" cy="711846"/>
            <a:chOff x="0" y="0"/>
            <a:chExt cx="812800" cy="812800"/>
          </a:xfrm>
        </p:grpSpPr>
        <p:sp>
          <p:nvSpPr>
            <p:cNvPr id="36" name="Freeform 34">
              <a:extLst>
                <a:ext uri="{FF2B5EF4-FFF2-40B4-BE49-F238E27FC236}">
                  <a16:creationId xmlns:a16="http://schemas.microsoft.com/office/drawing/2014/main" id="{B35B4BE6-2A4A-B762-FC2A-E0B154DEE3E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37" name="TextBox 35">
              <a:extLst>
                <a:ext uri="{FF2B5EF4-FFF2-40B4-BE49-F238E27FC236}">
                  <a16:creationId xmlns:a16="http://schemas.microsoft.com/office/drawing/2014/main" id="{A1D05485-3FF2-B359-B25A-A0C7FE86FFFA}"/>
                </a:ext>
              </a:extLst>
            </p:cNvPr>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38" name="TextBox 36">
            <a:extLst>
              <a:ext uri="{FF2B5EF4-FFF2-40B4-BE49-F238E27FC236}">
                <a16:creationId xmlns:a16="http://schemas.microsoft.com/office/drawing/2014/main" id="{4FFFBF3C-F88F-1B12-E29A-2ADD8A646B22}"/>
              </a:ext>
            </a:extLst>
          </p:cNvPr>
          <p:cNvSpPr txBox="1"/>
          <p:nvPr/>
        </p:nvSpPr>
        <p:spPr>
          <a:xfrm>
            <a:off x="1187266" y="3063637"/>
            <a:ext cx="521068" cy="320218"/>
          </a:xfrm>
          <a:prstGeom prst="rect">
            <a:avLst/>
          </a:prstGeom>
        </p:spPr>
        <p:txBody>
          <a:bodyPr lIns="0" tIns="0" rIns="0" bIns="0" rtlCol="0" anchor="t">
            <a:spAutoFit/>
          </a:bodyPr>
          <a:lstStyle/>
          <a:p>
            <a:pPr algn="ctr">
              <a:lnSpc>
                <a:spcPts val="2646"/>
              </a:lnSpc>
              <a:spcBef>
                <a:spcPct val="0"/>
              </a:spcBef>
            </a:pPr>
            <a:r>
              <a:rPr lang="en-US" sz="1890">
                <a:solidFill>
                  <a:srgbClr val="0B081D"/>
                </a:solidFill>
                <a:latin typeface="Open Sans Bold"/>
                <a:ea typeface="Open Sans Bold"/>
                <a:cs typeface="Open Sans Bold"/>
                <a:sym typeface="Open Sans Bold"/>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230027" y="0"/>
            <a:ext cx="4295630" cy="10287000"/>
            <a:chOff x="0" y="0"/>
            <a:chExt cx="5727507" cy="13716000"/>
          </a:xfrm>
        </p:grpSpPr>
        <p:pic>
          <p:nvPicPr>
            <p:cNvPr id="3" name="Picture 3"/>
            <p:cNvPicPr>
              <a:picLocks noChangeAspect="1"/>
            </p:cNvPicPr>
            <p:nvPr/>
          </p:nvPicPr>
          <p:blipFill>
            <a:blip r:embed="rId3"/>
            <a:srcRect t="14387" b="14387"/>
            <a:stretch>
              <a:fillRect/>
            </a:stretch>
          </p:blipFill>
          <p:spPr>
            <a:xfrm>
              <a:off x="0" y="0"/>
              <a:ext cx="5727507" cy="4233333"/>
            </a:xfrm>
            <a:prstGeom prst="rect">
              <a:avLst/>
            </a:prstGeom>
          </p:spPr>
        </p:pic>
        <p:pic>
          <p:nvPicPr>
            <p:cNvPr id="4" name="Picture 4"/>
            <p:cNvPicPr>
              <a:picLocks noChangeAspect="1"/>
            </p:cNvPicPr>
            <p:nvPr/>
          </p:nvPicPr>
          <p:blipFill>
            <a:blip r:embed="rId4"/>
            <a:srcRect t="903" b="903"/>
            <a:stretch>
              <a:fillRect/>
            </a:stretch>
          </p:blipFill>
          <p:spPr>
            <a:xfrm>
              <a:off x="0" y="4741333"/>
              <a:ext cx="5727507" cy="4233333"/>
            </a:xfrm>
            <a:prstGeom prst="rect">
              <a:avLst/>
            </a:prstGeom>
          </p:spPr>
        </p:pic>
        <p:pic>
          <p:nvPicPr>
            <p:cNvPr id="5" name="Picture 5"/>
            <p:cNvPicPr>
              <a:picLocks noChangeAspect="1"/>
            </p:cNvPicPr>
            <p:nvPr/>
          </p:nvPicPr>
          <p:blipFill>
            <a:blip r:embed="rId5"/>
            <a:srcRect l="8181" r="8181"/>
            <a:stretch>
              <a:fillRect/>
            </a:stretch>
          </p:blipFill>
          <p:spPr>
            <a:xfrm>
              <a:off x="0" y="9482667"/>
              <a:ext cx="5727507" cy="4233333"/>
            </a:xfrm>
            <a:prstGeom prst="rect">
              <a:avLst/>
            </a:prstGeom>
          </p:spPr>
        </p:pic>
      </p:grpSp>
      <p:sp>
        <p:nvSpPr>
          <p:cNvPr id="9" name="Freeform 9"/>
          <p:cNvSpPr/>
          <p:nvPr/>
        </p:nvSpPr>
        <p:spPr>
          <a:xfrm>
            <a:off x="1850798" y="2399296"/>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2315918" y="239929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2781038" y="239929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8"/>
            <a:stretch>
              <a:fillRect/>
            </a:stretch>
          </a:blipFill>
        </p:spPr>
        <p:txBody>
          <a:bodyPr/>
          <a:lstStyle/>
          <a:p>
            <a:endParaRPr lang="en-US"/>
          </a:p>
        </p:txBody>
      </p:sp>
      <p:sp>
        <p:nvSpPr>
          <p:cNvPr id="13" name="Freeform 13"/>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9"/>
            <a:stretch>
              <a:fillRect t="-20048"/>
            </a:stretch>
          </a:blipFill>
        </p:spPr>
        <p:txBody>
          <a:bodyPr/>
          <a:lstStyle/>
          <a:p>
            <a:endParaRPr lang="en-US"/>
          </a:p>
        </p:txBody>
      </p:sp>
      <p:sp>
        <p:nvSpPr>
          <p:cNvPr id="14" name="TextBox 14"/>
          <p:cNvSpPr txBox="1"/>
          <p:nvPr/>
        </p:nvSpPr>
        <p:spPr>
          <a:xfrm>
            <a:off x="1850798" y="3079456"/>
            <a:ext cx="4770406" cy="1175431"/>
          </a:xfrm>
          <a:prstGeom prst="rect">
            <a:avLst/>
          </a:prstGeom>
        </p:spPr>
        <p:txBody>
          <a:bodyPr lIns="0" tIns="0" rIns="0" bIns="0" rtlCol="0" anchor="t">
            <a:spAutoFit/>
          </a:bodyPr>
          <a:lstStyle/>
          <a:p>
            <a:pPr algn="l">
              <a:lnSpc>
                <a:spcPts val="8817"/>
              </a:lnSpc>
            </a:pPr>
            <a:r>
              <a:rPr lang="en-US" sz="8560" dirty="0">
                <a:solidFill>
                  <a:srgbClr val="FFFFFF"/>
                </a:solidFill>
                <a:latin typeface="TT Octosquares Compressed"/>
                <a:ea typeface="TT Octosquares Compressed"/>
                <a:cs typeface="TT Octosquares Compressed"/>
                <a:sym typeface="TT Octosquares Compressed"/>
              </a:rPr>
              <a:t>CONTEXT</a:t>
            </a:r>
          </a:p>
        </p:txBody>
      </p:sp>
      <p:grpSp>
        <p:nvGrpSpPr>
          <p:cNvPr id="15" name="Group 15"/>
          <p:cNvGrpSpPr/>
          <p:nvPr/>
        </p:nvGrpSpPr>
        <p:grpSpPr>
          <a:xfrm>
            <a:off x="11099663" y="3203363"/>
            <a:ext cx="355923" cy="355923"/>
            <a:chOff x="0" y="0"/>
            <a:chExt cx="406400" cy="406400"/>
          </a:xfrm>
        </p:grpSpPr>
        <p:sp>
          <p:nvSpPr>
            <p:cNvPr id="16" name="Freeform 16"/>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17" name="TextBox 17"/>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18" name="TextBox 18"/>
          <p:cNvSpPr txBox="1"/>
          <p:nvPr/>
        </p:nvSpPr>
        <p:spPr>
          <a:xfrm>
            <a:off x="11765306" y="3089204"/>
            <a:ext cx="5010388" cy="669965"/>
          </a:xfrm>
          <a:prstGeom prst="rect">
            <a:avLst/>
          </a:prstGeom>
        </p:spPr>
        <p:txBody>
          <a:bodyPr lIns="0" tIns="0" rIns="0" bIns="0" rtlCol="0" anchor="t">
            <a:spAutoFit/>
          </a:bodyPr>
          <a:lstStyle/>
          <a:p>
            <a:pPr algn="l">
              <a:lnSpc>
                <a:spcPts val="5151"/>
              </a:lnSpc>
            </a:pPr>
            <a:r>
              <a:rPr lang="en-US" sz="5001">
                <a:solidFill>
                  <a:srgbClr val="FFFFFF"/>
                </a:solidFill>
                <a:latin typeface="TT Octosquares Compressed"/>
                <a:ea typeface="TT Octosquares Compressed"/>
                <a:cs typeface="TT Octosquares Compressed"/>
                <a:sym typeface="TT Octosquares Compressed"/>
              </a:rPr>
              <a:t>SALES DATA (GIVEN)</a:t>
            </a:r>
          </a:p>
        </p:txBody>
      </p:sp>
      <p:grpSp>
        <p:nvGrpSpPr>
          <p:cNvPr id="19" name="Group 19"/>
          <p:cNvGrpSpPr/>
          <p:nvPr/>
        </p:nvGrpSpPr>
        <p:grpSpPr>
          <a:xfrm>
            <a:off x="11099663" y="4063808"/>
            <a:ext cx="355923" cy="355923"/>
            <a:chOff x="0" y="0"/>
            <a:chExt cx="406400" cy="406400"/>
          </a:xfrm>
        </p:grpSpPr>
        <p:sp>
          <p:nvSpPr>
            <p:cNvPr id="20" name="Freeform 20"/>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21" name="TextBox 21"/>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grpSp>
        <p:nvGrpSpPr>
          <p:cNvPr id="22" name="Group 22"/>
          <p:cNvGrpSpPr/>
          <p:nvPr/>
        </p:nvGrpSpPr>
        <p:grpSpPr>
          <a:xfrm>
            <a:off x="11781265" y="5617916"/>
            <a:ext cx="177961" cy="177961"/>
            <a:chOff x="0" y="0"/>
            <a:chExt cx="203200" cy="203200"/>
          </a:xfrm>
        </p:grpSpPr>
        <p:sp>
          <p:nvSpPr>
            <p:cNvPr id="23" name="Freeform 23"/>
            <p:cNvSpPr/>
            <p:nvPr/>
          </p:nvSpPr>
          <p:spPr>
            <a:xfrm>
              <a:off x="0" y="0"/>
              <a:ext cx="203200" cy="203200"/>
            </a:xfrm>
            <a:custGeom>
              <a:avLst/>
              <a:gdLst/>
              <a:ahLst/>
              <a:cxnLst/>
              <a:rect l="l" t="t" r="r" b="b"/>
              <a:pathLst>
                <a:path w="203200" h="203200">
                  <a:moveTo>
                    <a:pt x="0" y="0"/>
                  </a:moveTo>
                  <a:lnTo>
                    <a:pt x="203200" y="0"/>
                  </a:lnTo>
                  <a:lnTo>
                    <a:pt x="203200" y="203200"/>
                  </a:lnTo>
                  <a:lnTo>
                    <a:pt x="0" y="203200"/>
                  </a:lnTo>
                  <a:close/>
                </a:path>
              </a:pathLst>
            </a:custGeom>
            <a:solidFill>
              <a:srgbClr val="FFDE59"/>
            </a:solidFill>
          </p:spPr>
          <p:txBody>
            <a:bodyPr/>
            <a:lstStyle/>
            <a:p>
              <a:endParaRPr lang="en-US"/>
            </a:p>
          </p:txBody>
        </p:sp>
        <p:sp>
          <p:nvSpPr>
            <p:cNvPr id="24" name="TextBox 24"/>
            <p:cNvSpPr txBox="1"/>
            <p:nvPr/>
          </p:nvSpPr>
          <p:spPr>
            <a:xfrm>
              <a:off x="0" y="-47625"/>
              <a:ext cx="203200" cy="250825"/>
            </a:xfrm>
            <a:prstGeom prst="rect">
              <a:avLst/>
            </a:prstGeom>
          </p:spPr>
          <p:txBody>
            <a:bodyPr lIns="53356" tIns="53356" rIns="53356" bIns="53356" rtlCol="0" anchor="ctr"/>
            <a:lstStyle/>
            <a:p>
              <a:pPr algn="ctr">
                <a:lnSpc>
                  <a:spcPts val="2240"/>
                </a:lnSpc>
              </a:pPr>
              <a:endParaRPr/>
            </a:p>
          </p:txBody>
        </p:sp>
      </p:grpSp>
      <p:sp>
        <p:nvSpPr>
          <p:cNvPr id="25" name="TextBox 25"/>
          <p:cNvSpPr txBox="1"/>
          <p:nvPr/>
        </p:nvSpPr>
        <p:spPr>
          <a:xfrm>
            <a:off x="12446909" y="5475202"/>
            <a:ext cx="4344744" cy="543560"/>
          </a:xfrm>
          <a:prstGeom prst="rect">
            <a:avLst/>
          </a:prstGeom>
        </p:spPr>
        <p:txBody>
          <a:bodyPr lIns="0" tIns="0" rIns="0" bIns="0" rtlCol="0" anchor="t">
            <a:spAutoFit/>
          </a:bodyPr>
          <a:lstStyle/>
          <a:p>
            <a:pPr algn="l">
              <a:lnSpc>
                <a:spcPts val="4119"/>
              </a:lnSpc>
            </a:pPr>
            <a:r>
              <a:rPr lang="en-US" sz="3999">
                <a:solidFill>
                  <a:srgbClr val="FFFFFF"/>
                </a:solidFill>
                <a:latin typeface="TT Octosquares Compressed"/>
                <a:ea typeface="TT Octosquares Compressed"/>
                <a:cs typeface="TT Octosquares Compressed"/>
                <a:sym typeface="TT Octosquares Compressed"/>
              </a:rPr>
              <a:t>BOA BUSINESS INSIGHTS</a:t>
            </a:r>
          </a:p>
        </p:txBody>
      </p:sp>
      <p:grpSp>
        <p:nvGrpSpPr>
          <p:cNvPr id="30" name="Group 30"/>
          <p:cNvGrpSpPr/>
          <p:nvPr/>
        </p:nvGrpSpPr>
        <p:grpSpPr>
          <a:xfrm>
            <a:off x="11781265" y="6428176"/>
            <a:ext cx="177961" cy="177961"/>
            <a:chOff x="0" y="0"/>
            <a:chExt cx="203200" cy="203200"/>
          </a:xfrm>
        </p:grpSpPr>
        <p:sp>
          <p:nvSpPr>
            <p:cNvPr id="31" name="Freeform 31"/>
            <p:cNvSpPr/>
            <p:nvPr/>
          </p:nvSpPr>
          <p:spPr>
            <a:xfrm>
              <a:off x="0" y="0"/>
              <a:ext cx="203200" cy="203200"/>
            </a:xfrm>
            <a:custGeom>
              <a:avLst/>
              <a:gdLst/>
              <a:ahLst/>
              <a:cxnLst/>
              <a:rect l="l" t="t" r="r" b="b"/>
              <a:pathLst>
                <a:path w="203200" h="203200">
                  <a:moveTo>
                    <a:pt x="0" y="0"/>
                  </a:moveTo>
                  <a:lnTo>
                    <a:pt x="203200" y="0"/>
                  </a:lnTo>
                  <a:lnTo>
                    <a:pt x="203200" y="203200"/>
                  </a:lnTo>
                  <a:lnTo>
                    <a:pt x="0" y="203200"/>
                  </a:lnTo>
                  <a:close/>
                </a:path>
              </a:pathLst>
            </a:custGeom>
            <a:solidFill>
              <a:srgbClr val="FFDE59"/>
            </a:solidFill>
          </p:spPr>
          <p:txBody>
            <a:bodyPr/>
            <a:lstStyle/>
            <a:p>
              <a:endParaRPr lang="en-US"/>
            </a:p>
          </p:txBody>
        </p:sp>
        <p:sp>
          <p:nvSpPr>
            <p:cNvPr id="32" name="TextBox 32"/>
            <p:cNvSpPr txBox="1"/>
            <p:nvPr/>
          </p:nvSpPr>
          <p:spPr>
            <a:xfrm>
              <a:off x="0" y="-47625"/>
              <a:ext cx="203200" cy="250825"/>
            </a:xfrm>
            <a:prstGeom prst="rect">
              <a:avLst/>
            </a:prstGeom>
          </p:spPr>
          <p:txBody>
            <a:bodyPr lIns="53356" tIns="53356" rIns="53356" bIns="53356" rtlCol="0" anchor="ctr"/>
            <a:lstStyle/>
            <a:p>
              <a:pPr algn="ctr">
                <a:lnSpc>
                  <a:spcPts val="2240"/>
                </a:lnSpc>
              </a:pPr>
              <a:endParaRPr/>
            </a:p>
          </p:txBody>
        </p:sp>
      </p:grpSp>
      <p:sp>
        <p:nvSpPr>
          <p:cNvPr id="33" name="TextBox 33"/>
          <p:cNvSpPr txBox="1"/>
          <p:nvPr/>
        </p:nvSpPr>
        <p:spPr>
          <a:xfrm>
            <a:off x="12446909" y="6285462"/>
            <a:ext cx="5314309" cy="543560"/>
          </a:xfrm>
          <a:prstGeom prst="rect">
            <a:avLst/>
          </a:prstGeom>
        </p:spPr>
        <p:txBody>
          <a:bodyPr lIns="0" tIns="0" rIns="0" bIns="0" rtlCol="0" anchor="t">
            <a:spAutoFit/>
          </a:bodyPr>
          <a:lstStyle/>
          <a:p>
            <a:pPr algn="l">
              <a:lnSpc>
                <a:spcPts val="4119"/>
              </a:lnSpc>
            </a:pPr>
            <a:r>
              <a:rPr lang="en-US" sz="3999">
                <a:solidFill>
                  <a:srgbClr val="FFFFFF"/>
                </a:solidFill>
                <a:latin typeface="TT Octosquares Compressed"/>
                <a:ea typeface="TT Octosquares Compressed"/>
                <a:cs typeface="TT Octosquares Compressed"/>
                <a:sym typeface="TT Octosquares Compressed"/>
              </a:rPr>
              <a:t>STRATEGIC BUSINESS ANALYSIS</a:t>
            </a:r>
          </a:p>
        </p:txBody>
      </p:sp>
      <p:grpSp>
        <p:nvGrpSpPr>
          <p:cNvPr id="34" name="Group 34"/>
          <p:cNvGrpSpPr/>
          <p:nvPr/>
        </p:nvGrpSpPr>
        <p:grpSpPr>
          <a:xfrm>
            <a:off x="11781265" y="7238435"/>
            <a:ext cx="177961" cy="177961"/>
            <a:chOff x="0" y="0"/>
            <a:chExt cx="203200" cy="203200"/>
          </a:xfrm>
        </p:grpSpPr>
        <p:sp>
          <p:nvSpPr>
            <p:cNvPr id="35" name="Freeform 35"/>
            <p:cNvSpPr/>
            <p:nvPr/>
          </p:nvSpPr>
          <p:spPr>
            <a:xfrm>
              <a:off x="0" y="0"/>
              <a:ext cx="203200" cy="203200"/>
            </a:xfrm>
            <a:custGeom>
              <a:avLst/>
              <a:gdLst/>
              <a:ahLst/>
              <a:cxnLst/>
              <a:rect l="l" t="t" r="r" b="b"/>
              <a:pathLst>
                <a:path w="203200" h="203200">
                  <a:moveTo>
                    <a:pt x="0" y="0"/>
                  </a:moveTo>
                  <a:lnTo>
                    <a:pt x="203200" y="0"/>
                  </a:lnTo>
                  <a:lnTo>
                    <a:pt x="203200" y="203200"/>
                  </a:lnTo>
                  <a:lnTo>
                    <a:pt x="0" y="203200"/>
                  </a:lnTo>
                  <a:close/>
                </a:path>
              </a:pathLst>
            </a:custGeom>
            <a:solidFill>
              <a:srgbClr val="FFDE59"/>
            </a:solidFill>
          </p:spPr>
          <p:txBody>
            <a:bodyPr/>
            <a:lstStyle/>
            <a:p>
              <a:endParaRPr lang="en-US"/>
            </a:p>
          </p:txBody>
        </p:sp>
        <p:sp>
          <p:nvSpPr>
            <p:cNvPr id="36" name="TextBox 36"/>
            <p:cNvSpPr txBox="1"/>
            <p:nvPr/>
          </p:nvSpPr>
          <p:spPr>
            <a:xfrm>
              <a:off x="0" y="-47625"/>
              <a:ext cx="203200" cy="250825"/>
            </a:xfrm>
            <a:prstGeom prst="rect">
              <a:avLst/>
            </a:prstGeom>
          </p:spPr>
          <p:txBody>
            <a:bodyPr lIns="53356" tIns="53356" rIns="53356" bIns="53356" rtlCol="0" anchor="ctr"/>
            <a:lstStyle/>
            <a:p>
              <a:pPr algn="ctr">
                <a:lnSpc>
                  <a:spcPts val="2240"/>
                </a:lnSpc>
              </a:pPr>
              <a:endParaRPr/>
            </a:p>
          </p:txBody>
        </p:sp>
      </p:grpSp>
      <p:sp>
        <p:nvSpPr>
          <p:cNvPr id="37" name="TextBox 37"/>
          <p:cNvSpPr txBox="1"/>
          <p:nvPr/>
        </p:nvSpPr>
        <p:spPr>
          <a:xfrm>
            <a:off x="12446909" y="7095722"/>
            <a:ext cx="5431325" cy="543560"/>
          </a:xfrm>
          <a:prstGeom prst="rect">
            <a:avLst/>
          </a:prstGeom>
        </p:spPr>
        <p:txBody>
          <a:bodyPr lIns="0" tIns="0" rIns="0" bIns="0" rtlCol="0" anchor="t">
            <a:spAutoFit/>
          </a:bodyPr>
          <a:lstStyle/>
          <a:p>
            <a:pPr algn="l">
              <a:lnSpc>
                <a:spcPts val="4119"/>
              </a:lnSpc>
            </a:pPr>
            <a:r>
              <a:rPr lang="en-US" sz="3999">
                <a:solidFill>
                  <a:srgbClr val="FFFFFF"/>
                </a:solidFill>
                <a:latin typeface="TT Octosquares Compressed"/>
                <a:ea typeface="TT Octosquares Compressed"/>
                <a:cs typeface="TT Octosquares Compressed"/>
                <a:sym typeface="TT Octosquares Compressed"/>
              </a:rPr>
              <a:t>LONG TERM BUSINESS PLANNING</a:t>
            </a:r>
          </a:p>
        </p:txBody>
      </p:sp>
      <p:grpSp>
        <p:nvGrpSpPr>
          <p:cNvPr id="38" name="Group 38"/>
          <p:cNvGrpSpPr/>
          <p:nvPr/>
        </p:nvGrpSpPr>
        <p:grpSpPr>
          <a:xfrm>
            <a:off x="11099663" y="4924233"/>
            <a:ext cx="355923" cy="355923"/>
            <a:chOff x="0" y="0"/>
            <a:chExt cx="406400" cy="406400"/>
          </a:xfrm>
        </p:grpSpPr>
        <p:sp>
          <p:nvSpPr>
            <p:cNvPr id="39" name="Freeform 39"/>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40" name="TextBox 40"/>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41" name="TextBox 41"/>
          <p:cNvSpPr txBox="1"/>
          <p:nvPr/>
        </p:nvSpPr>
        <p:spPr>
          <a:xfrm>
            <a:off x="11765306" y="4810094"/>
            <a:ext cx="6794530" cy="669925"/>
          </a:xfrm>
          <a:prstGeom prst="rect">
            <a:avLst/>
          </a:prstGeom>
        </p:spPr>
        <p:txBody>
          <a:bodyPr lIns="0" tIns="0" rIns="0" bIns="0" rtlCol="0" anchor="t">
            <a:spAutoFit/>
          </a:bodyPr>
          <a:lstStyle/>
          <a:p>
            <a:pPr algn="l">
              <a:lnSpc>
                <a:spcPts val="5149"/>
              </a:lnSpc>
            </a:pPr>
            <a:r>
              <a:rPr lang="en-US" sz="4999">
                <a:solidFill>
                  <a:srgbClr val="FFFFFF"/>
                </a:solidFill>
                <a:latin typeface="TT Octosquares Compressed"/>
                <a:ea typeface="TT Octosquares Compressed"/>
                <a:cs typeface="TT Octosquares Compressed"/>
                <a:sym typeface="TT Octosquares Compressed"/>
              </a:rPr>
              <a:t>TASKS</a:t>
            </a:r>
          </a:p>
        </p:txBody>
      </p:sp>
      <p:sp>
        <p:nvSpPr>
          <p:cNvPr id="42" name="TextBox 42"/>
          <p:cNvSpPr txBox="1"/>
          <p:nvPr/>
        </p:nvSpPr>
        <p:spPr>
          <a:xfrm>
            <a:off x="11765306" y="3949669"/>
            <a:ext cx="5010388" cy="669965"/>
          </a:xfrm>
          <a:prstGeom prst="rect">
            <a:avLst/>
          </a:prstGeom>
        </p:spPr>
        <p:txBody>
          <a:bodyPr lIns="0" tIns="0" rIns="0" bIns="0" rtlCol="0" anchor="t">
            <a:spAutoFit/>
          </a:bodyPr>
          <a:lstStyle/>
          <a:p>
            <a:pPr algn="l">
              <a:lnSpc>
                <a:spcPts val="5151"/>
              </a:lnSpc>
            </a:pPr>
            <a:r>
              <a:rPr lang="en-US" sz="5001">
                <a:solidFill>
                  <a:srgbClr val="FFFFFF"/>
                </a:solidFill>
                <a:latin typeface="TT Octosquares Compressed"/>
                <a:ea typeface="TT Octosquares Compressed"/>
                <a:cs typeface="TT Octosquares Compressed"/>
                <a:sym typeface="TT Octosquares Compressed"/>
              </a:rPr>
              <a:t>POPULATION DATA</a:t>
            </a:r>
          </a:p>
        </p:txBody>
      </p:sp>
      <p:grpSp>
        <p:nvGrpSpPr>
          <p:cNvPr id="43" name="Group 33">
            <a:extLst>
              <a:ext uri="{FF2B5EF4-FFF2-40B4-BE49-F238E27FC236}">
                <a16:creationId xmlns:a16="http://schemas.microsoft.com/office/drawing/2014/main" id="{F3770DB6-A8DE-5530-CDC9-3C1B686F0AAF}"/>
              </a:ext>
            </a:extLst>
          </p:cNvPr>
          <p:cNvGrpSpPr/>
          <p:nvPr/>
        </p:nvGrpSpPr>
        <p:grpSpPr>
          <a:xfrm>
            <a:off x="984640" y="3136357"/>
            <a:ext cx="711846" cy="711846"/>
            <a:chOff x="0" y="0"/>
            <a:chExt cx="812800" cy="812800"/>
          </a:xfrm>
        </p:grpSpPr>
        <p:sp>
          <p:nvSpPr>
            <p:cNvPr id="44" name="Freeform 34">
              <a:extLst>
                <a:ext uri="{FF2B5EF4-FFF2-40B4-BE49-F238E27FC236}">
                  <a16:creationId xmlns:a16="http://schemas.microsoft.com/office/drawing/2014/main" id="{7F8FD2A2-E00E-CDAD-3AB7-41BB951E4D5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45" name="TextBox 35">
              <a:extLst>
                <a:ext uri="{FF2B5EF4-FFF2-40B4-BE49-F238E27FC236}">
                  <a16:creationId xmlns:a16="http://schemas.microsoft.com/office/drawing/2014/main" id="{7D1AA625-E0BC-53FC-34B5-9A5049F0DCF5}"/>
                </a:ext>
              </a:extLst>
            </p:cNvPr>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46" name="TextBox 36">
            <a:extLst>
              <a:ext uri="{FF2B5EF4-FFF2-40B4-BE49-F238E27FC236}">
                <a16:creationId xmlns:a16="http://schemas.microsoft.com/office/drawing/2014/main" id="{2EA878A8-7F7D-E282-A3B7-C88CEE566933}"/>
              </a:ext>
            </a:extLst>
          </p:cNvPr>
          <p:cNvSpPr txBox="1"/>
          <p:nvPr/>
        </p:nvSpPr>
        <p:spPr>
          <a:xfrm>
            <a:off x="1080029" y="3313121"/>
            <a:ext cx="521068" cy="320218"/>
          </a:xfrm>
          <a:prstGeom prst="rect">
            <a:avLst/>
          </a:prstGeom>
        </p:spPr>
        <p:txBody>
          <a:bodyPr lIns="0" tIns="0" rIns="0" bIns="0" rtlCol="0" anchor="t">
            <a:spAutoFit/>
          </a:bodyPr>
          <a:lstStyle/>
          <a:p>
            <a:pPr algn="ctr">
              <a:lnSpc>
                <a:spcPts val="2646"/>
              </a:lnSpc>
              <a:spcBef>
                <a:spcPct val="0"/>
              </a:spcBef>
            </a:pPr>
            <a:r>
              <a:rPr lang="en-US" sz="1890" dirty="0">
                <a:solidFill>
                  <a:srgbClr val="0B081D"/>
                </a:solidFill>
                <a:latin typeface="Open Sans Bold"/>
                <a:ea typeface="Open Sans Bold"/>
                <a:cs typeface="Open Sans Bold"/>
                <a:sym typeface="Open Sans Bold"/>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3"/>
          <p:cNvGrpSpPr/>
          <p:nvPr/>
        </p:nvGrpSpPr>
        <p:grpSpPr>
          <a:xfrm>
            <a:off x="11467059" y="5029287"/>
            <a:ext cx="4700562" cy="4700562"/>
            <a:chOff x="0" y="0"/>
            <a:chExt cx="6350000" cy="6350000"/>
          </a:xfrm>
        </p:grpSpPr>
        <p:sp>
          <p:nvSpPr>
            <p:cNvPr id="4" name="Freeform 4"/>
            <p:cNvSpPr/>
            <p:nvPr/>
          </p:nvSpPr>
          <p:spPr>
            <a:xfrm>
              <a:off x="0" y="0"/>
              <a:ext cx="6350000" cy="6350000"/>
            </a:xfrm>
            <a:custGeom>
              <a:avLst/>
              <a:gdLst/>
              <a:ahLst/>
              <a:cxnLst/>
              <a:rect l="l" t="t" r="r" b="b"/>
              <a:pathLst>
                <a:path w="6350000" h="6350000">
                  <a:moveTo>
                    <a:pt x="6350000" y="0"/>
                  </a:moveTo>
                  <a:lnTo>
                    <a:pt x="6350000" y="6350000"/>
                  </a:lnTo>
                  <a:lnTo>
                    <a:pt x="1224280" y="6350000"/>
                  </a:lnTo>
                  <a:lnTo>
                    <a:pt x="0" y="0"/>
                  </a:lnTo>
                  <a:close/>
                </a:path>
              </a:pathLst>
            </a:custGeom>
            <a:solidFill>
              <a:srgbClr val="FFDE59"/>
            </a:solidFill>
            <a:ln w="12700">
              <a:solidFill>
                <a:srgbClr val="000000"/>
              </a:solidFill>
            </a:ln>
          </p:spPr>
          <p:txBody>
            <a:bodyPr/>
            <a:lstStyle/>
            <a:p>
              <a:endParaRPr lang="en-US"/>
            </a:p>
          </p:txBody>
        </p:sp>
      </p:grpSp>
      <p:grpSp>
        <p:nvGrpSpPr>
          <p:cNvPr id="5" name="Group 5"/>
          <p:cNvGrpSpPr/>
          <p:nvPr/>
        </p:nvGrpSpPr>
        <p:grpSpPr>
          <a:xfrm>
            <a:off x="11321966" y="2514450"/>
            <a:ext cx="6966034" cy="6966034"/>
            <a:chOff x="0" y="0"/>
            <a:chExt cx="6350000" cy="6350000"/>
          </a:xfrm>
        </p:grpSpPr>
        <p:sp>
          <p:nvSpPr>
            <p:cNvPr id="6" name="Freeform 6"/>
            <p:cNvSpPr/>
            <p:nvPr/>
          </p:nvSpPr>
          <p:spPr>
            <a:xfrm>
              <a:off x="0" y="0"/>
              <a:ext cx="6350000" cy="6350000"/>
            </a:xfrm>
            <a:custGeom>
              <a:avLst/>
              <a:gdLst/>
              <a:ahLst/>
              <a:cxnLst/>
              <a:rect l="l" t="t" r="r" b="b"/>
              <a:pathLst>
                <a:path w="6350000" h="6350000">
                  <a:moveTo>
                    <a:pt x="6350000" y="0"/>
                  </a:moveTo>
                  <a:lnTo>
                    <a:pt x="6350000" y="6350000"/>
                  </a:lnTo>
                  <a:lnTo>
                    <a:pt x="1224280" y="6350000"/>
                  </a:lnTo>
                  <a:lnTo>
                    <a:pt x="0" y="0"/>
                  </a:lnTo>
                  <a:close/>
                </a:path>
              </a:pathLst>
            </a:custGeom>
            <a:blipFill>
              <a:blip r:embed="rId3"/>
              <a:stretch>
                <a:fillRect t="-551" b="-551"/>
              </a:stretch>
            </a:blipFill>
          </p:spPr>
          <p:txBody>
            <a:bodyPr/>
            <a:lstStyle/>
            <a:p>
              <a:endParaRPr lang="en-US"/>
            </a:p>
          </p:txBody>
        </p:sp>
      </p:grpSp>
      <p:grpSp>
        <p:nvGrpSpPr>
          <p:cNvPr id="7" name="Group 7"/>
          <p:cNvGrpSpPr/>
          <p:nvPr/>
        </p:nvGrpSpPr>
        <p:grpSpPr>
          <a:xfrm rot="-5400000">
            <a:off x="17631481" y="8597471"/>
            <a:ext cx="924223" cy="397435"/>
            <a:chOff x="0" y="0"/>
            <a:chExt cx="1347239" cy="579341"/>
          </a:xfrm>
        </p:grpSpPr>
        <p:sp>
          <p:nvSpPr>
            <p:cNvPr id="8" name="Freeform 8"/>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FFDE59"/>
            </a:solidFill>
          </p:spPr>
          <p:txBody>
            <a:bodyPr/>
            <a:lstStyle/>
            <a:p>
              <a:endParaRPr lang="en-US"/>
            </a:p>
          </p:txBody>
        </p:sp>
        <p:sp>
          <p:nvSpPr>
            <p:cNvPr id="9" name="TextBox 9"/>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4"/>
            <a:stretch>
              <a:fillRect/>
            </a:stretch>
          </a:blipFill>
        </p:spPr>
        <p:txBody>
          <a:bodyPr/>
          <a:lstStyle/>
          <a:p>
            <a:endParaRPr lang="en-US"/>
          </a:p>
        </p:txBody>
      </p:sp>
      <p:sp>
        <p:nvSpPr>
          <p:cNvPr id="11" name="Freeform 11"/>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5"/>
            <a:stretch>
              <a:fillRect t="-20048"/>
            </a:stretch>
          </a:blipFill>
        </p:spPr>
        <p:txBody>
          <a:bodyPr/>
          <a:lstStyle/>
          <a:p>
            <a:endParaRPr lang="en-US"/>
          </a:p>
        </p:txBody>
      </p:sp>
      <p:grpSp>
        <p:nvGrpSpPr>
          <p:cNvPr id="12" name="Group 12"/>
          <p:cNvGrpSpPr/>
          <p:nvPr/>
        </p:nvGrpSpPr>
        <p:grpSpPr>
          <a:xfrm>
            <a:off x="780026" y="4345451"/>
            <a:ext cx="355923" cy="355923"/>
            <a:chOff x="0" y="0"/>
            <a:chExt cx="406400" cy="406400"/>
          </a:xfrm>
        </p:grpSpPr>
        <p:sp>
          <p:nvSpPr>
            <p:cNvPr id="13" name="Freeform 13"/>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14" name="TextBox 14"/>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15" name="TextBox 15"/>
          <p:cNvSpPr txBox="1"/>
          <p:nvPr/>
        </p:nvSpPr>
        <p:spPr>
          <a:xfrm>
            <a:off x="1445670" y="4231312"/>
            <a:ext cx="6794530" cy="669925"/>
          </a:xfrm>
          <a:prstGeom prst="rect">
            <a:avLst/>
          </a:prstGeom>
        </p:spPr>
        <p:txBody>
          <a:bodyPr lIns="0" tIns="0" rIns="0" bIns="0" rtlCol="0" anchor="t">
            <a:spAutoFit/>
          </a:bodyPr>
          <a:lstStyle/>
          <a:p>
            <a:pPr algn="l">
              <a:lnSpc>
                <a:spcPts val="5149"/>
              </a:lnSpc>
            </a:pPr>
            <a:r>
              <a:rPr lang="en-US" sz="4999" dirty="0">
                <a:solidFill>
                  <a:srgbClr val="FFFFFF"/>
                </a:solidFill>
                <a:latin typeface="TT Octosquares Compressed"/>
                <a:ea typeface="TT Octosquares Compressed"/>
                <a:cs typeface="TT Octosquares Compressed"/>
                <a:sym typeface="TT Octosquares Compressed"/>
              </a:rPr>
              <a:t>CLEANING DATA</a:t>
            </a:r>
          </a:p>
        </p:txBody>
      </p:sp>
      <p:grpSp>
        <p:nvGrpSpPr>
          <p:cNvPr id="16" name="Group 16"/>
          <p:cNvGrpSpPr/>
          <p:nvPr/>
        </p:nvGrpSpPr>
        <p:grpSpPr>
          <a:xfrm>
            <a:off x="1445670" y="5313630"/>
            <a:ext cx="177961" cy="177961"/>
            <a:chOff x="0" y="0"/>
            <a:chExt cx="203200" cy="203200"/>
          </a:xfrm>
        </p:grpSpPr>
        <p:sp>
          <p:nvSpPr>
            <p:cNvPr id="17" name="Freeform 17"/>
            <p:cNvSpPr/>
            <p:nvPr/>
          </p:nvSpPr>
          <p:spPr>
            <a:xfrm>
              <a:off x="0" y="0"/>
              <a:ext cx="203200" cy="203200"/>
            </a:xfrm>
            <a:custGeom>
              <a:avLst/>
              <a:gdLst/>
              <a:ahLst/>
              <a:cxnLst/>
              <a:rect l="l" t="t" r="r" b="b"/>
              <a:pathLst>
                <a:path w="203200" h="203200">
                  <a:moveTo>
                    <a:pt x="0" y="0"/>
                  </a:moveTo>
                  <a:lnTo>
                    <a:pt x="203200" y="0"/>
                  </a:lnTo>
                  <a:lnTo>
                    <a:pt x="203200" y="203200"/>
                  </a:lnTo>
                  <a:lnTo>
                    <a:pt x="0" y="203200"/>
                  </a:lnTo>
                  <a:close/>
                </a:path>
              </a:pathLst>
            </a:custGeom>
            <a:solidFill>
              <a:srgbClr val="FFDE59"/>
            </a:solidFill>
          </p:spPr>
          <p:txBody>
            <a:bodyPr/>
            <a:lstStyle/>
            <a:p>
              <a:endParaRPr lang="en-US"/>
            </a:p>
          </p:txBody>
        </p:sp>
        <p:sp>
          <p:nvSpPr>
            <p:cNvPr id="18" name="TextBox 18"/>
            <p:cNvSpPr txBox="1"/>
            <p:nvPr/>
          </p:nvSpPr>
          <p:spPr>
            <a:xfrm>
              <a:off x="0" y="-47625"/>
              <a:ext cx="203200" cy="250825"/>
            </a:xfrm>
            <a:prstGeom prst="rect">
              <a:avLst/>
            </a:prstGeom>
          </p:spPr>
          <p:txBody>
            <a:bodyPr lIns="53356" tIns="53356" rIns="53356" bIns="53356" rtlCol="0" anchor="ctr"/>
            <a:lstStyle/>
            <a:p>
              <a:pPr algn="ctr">
                <a:lnSpc>
                  <a:spcPts val="2240"/>
                </a:lnSpc>
              </a:pPr>
              <a:endParaRPr/>
            </a:p>
          </p:txBody>
        </p:sp>
      </p:grpSp>
      <p:sp>
        <p:nvSpPr>
          <p:cNvPr id="19" name="TextBox 19"/>
          <p:cNvSpPr txBox="1"/>
          <p:nvPr/>
        </p:nvSpPr>
        <p:spPr>
          <a:xfrm>
            <a:off x="2111314" y="5170917"/>
            <a:ext cx="7364815" cy="543560"/>
          </a:xfrm>
          <a:prstGeom prst="rect">
            <a:avLst/>
          </a:prstGeom>
        </p:spPr>
        <p:txBody>
          <a:bodyPr lIns="0" tIns="0" rIns="0" bIns="0" rtlCol="0" anchor="t">
            <a:spAutoFit/>
          </a:bodyPr>
          <a:lstStyle/>
          <a:p>
            <a:pPr algn="l">
              <a:lnSpc>
                <a:spcPts val="4119"/>
              </a:lnSpc>
            </a:pPr>
            <a:r>
              <a:rPr lang="en-US" sz="3999">
                <a:solidFill>
                  <a:srgbClr val="FFFFFF"/>
                </a:solidFill>
                <a:latin typeface="TT Octosquares Compressed"/>
                <a:ea typeface="TT Octosquares Compressed"/>
                <a:cs typeface="TT Octosquares Compressed"/>
                <a:sym typeface="TT Octosquares Compressed"/>
              </a:rPr>
              <a:t>FILTERED VALUES QTY = 0</a:t>
            </a:r>
          </a:p>
        </p:txBody>
      </p:sp>
      <p:sp>
        <p:nvSpPr>
          <p:cNvPr id="20" name="Freeform 20"/>
          <p:cNvSpPr/>
          <p:nvPr/>
        </p:nvSpPr>
        <p:spPr>
          <a:xfrm>
            <a:off x="7858400" y="71245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8323521" y="71245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Freeform 22"/>
          <p:cNvSpPr/>
          <p:nvPr/>
        </p:nvSpPr>
        <p:spPr>
          <a:xfrm>
            <a:off x="8788641" y="71245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TextBox 23"/>
          <p:cNvSpPr txBox="1"/>
          <p:nvPr/>
        </p:nvSpPr>
        <p:spPr>
          <a:xfrm>
            <a:off x="10656868" y="270927"/>
            <a:ext cx="7238007" cy="1471955"/>
          </a:xfrm>
          <a:prstGeom prst="rect">
            <a:avLst/>
          </a:prstGeom>
        </p:spPr>
        <p:txBody>
          <a:bodyPr lIns="0" tIns="0" rIns="0" bIns="0" rtlCol="0" anchor="t">
            <a:spAutoFit/>
          </a:bodyPr>
          <a:lstStyle/>
          <a:p>
            <a:pPr algn="l">
              <a:lnSpc>
                <a:spcPts val="11985"/>
              </a:lnSpc>
              <a:spcBef>
                <a:spcPct val="0"/>
              </a:spcBef>
            </a:pPr>
            <a:r>
              <a:rPr lang="en-US" sz="8560" dirty="0">
                <a:solidFill>
                  <a:srgbClr val="FFFFFF"/>
                </a:solidFill>
                <a:latin typeface="TT Octosquares Compressed"/>
                <a:ea typeface="TT Octosquares Compressed"/>
                <a:cs typeface="TT Octosquares Compressed"/>
                <a:sym typeface="TT Octosquares Compressed"/>
              </a:rPr>
              <a:t>METHODOLOGY</a:t>
            </a:r>
          </a:p>
        </p:txBody>
      </p:sp>
      <p:grpSp>
        <p:nvGrpSpPr>
          <p:cNvPr id="24" name="Group 24"/>
          <p:cNvGrpSpPr/>
          <p:nvPr/>
        </p:nvGrpSpPr>
        <p:grpSpPr>
          <a:xfrm>
            <a:off x="780026" y="2567011"/>
            <a:ext cx="355923" cy="355923"/>
            <a:chOff x="0" y="0"/>
            <a:chExt cx="406400" cy="406400"/>
          </a:xfrm>
        </p:grpSpPr>
        <p:sp>
          <p:nvSpPr>
            <p:cNvPr id="25" name="Freeform 25"/>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26" name="TextBox 26"/>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27" name="TextBox 27"/>
          <p:cNvSpPr txBox="1"/>
          <p:nvPr/>
        </p:nvSpPr>
        <p:spPr>
          <a:xfrm>
            <a:off x="1445670" y="2452873"/>
            <a:ext cx="6794530" cy="669925"/>
          </a:xfrm>
          <a:prstGeom prst="rect">
            <a:avLst/>
          </a:prstGeom>
        </p:spPr>
        <p:txBody>
          <a:bodyPr lIns="0" tIns="0" rIns="0" bIns="0" rtlCol="0" anchor="t">
            <a:spAutoFit/>
          </a:bodyPr>
          <a:lstStyle/>
          <a:p>
            <a:pPr algn="l">
              <a:lnSpc>
                <a:spcPts val="5149"/>
              </a:lnSpc>
            </a:pPr>
            <a:r>
              <a:rPr lang="en-US" sz="4999">
                <a:solidFill>
                  <a:srgbClr val="FFFFFF"/>
                </a:solidFill>
                <a:latin typeface="TT Octosquares Compressed"/>
                <a:ea typeface="TT Octosquares Compressed"/>
                <a:cs typeface="TT Octosquares Compressed"/>
                <a:sym typeface="TT Octosquares Compressed"/>
              </a:rPr>
              <a:t>DATA ASSUMPTIONS</a:t>
            </a:r>
          </a:p>
        </p:txBody>
      </p:sp>
      <p:grpSp>
        <p:nvGrpSpPr>
          <p:cNvPr id="28" name="Group 28"/>
          <p:cNvGrpSpPr/>
          <p:nvPr/>
        </p:nvGrpSpPr>
        <p:grpSpPr>
          <a:xfrm>
            <a:off x="1445670" y="3535191"/>
            <a:ext cx="177961" cy="177961"/>
            <a:chOff x="0" y="0"/>
            <a:chExt cx="203200" cy="203200"/>
          </a:xfrm>
        </p:grpSpPr>
        <p:sp>
          <p:nvSpPr>
            <p:cNvPr id="29" name="Freeform 29"/>
            <p:cNvSpPr/>
            <p:nvPr/>
          </p:nvSpPr>
          <p:spPr>
            <a:xfrm>
              <a:off x="0" y="0"/>
              <a:ext cx="203200" cy="203200"/>
            </a:xfrm>
            <a:custGeom>
              <a:avLst/>
              <a:gdLst/>
              <a:ahLst/>
              <a:cxnLst/>
              <a:rect l="l" t="t" r="r" b="b"/>
              <a:pathLst>
                <a:path w="203200" h="203200">
                  <a:moveTo>
                    <a:pt x="0" y="0"/>
                  </a:moveTo>
                  <a:lnTo>
                    <a:pt x="203200" y="0"/>
                  </a:lnTo>
                  <a:lnTo>
                    <a:pt x="203200" y="203200"/>
                  </a:lnTo>
                  <a:lnTo>
                    <a:pt x="0" y="203200"/>
                  </a:lnTo>
                  <a:close/>
                </a:path>
              </a:pathLst>
            </a:custGeom>
            <a:solidFill>
              <a:srgbClr val="FFDE59"/>
            </a:solidFill>
          </p:spPr>
          <p:txBody>
            <a:bodyPr/>
            <a:lstStyle/>
            <a:p>
              <a:endParaRPr lang="en-US"/>
            </a:p>
          </p:txBody>
        </p:sp>
        <p:sp>
          <p:nvSpPr>
            <p:cNvPr id="30" name="TextBox 30"/>
            <p:cNvSpPr txBox="1"/>
            <p:nvPr/>
          </p:nvSpPr>
          <p:spPr>
            <a:xfrm>
              <a:off x="0" y="-47625"/>
              <a:ext cx="203200" cy="250825"/>
            </a:xfrm>
            <a:prstGeom prst="rect">
              <a:avLst/>
            </a:prstGeom>
          </p:spPr>
          <p:txBody>
            <a:bodyPr lIns="53356" tIns="53356" rIns="53356" bIns="53356" rtlCol="0" anchor="ctr"/>
            <a:lstStyle/>
            <a:p>
              <a:pPr algn="ctr">
                <a:lnSpc>
                  <a:spcPts val="2240"/>
                </a:lnSpc>
              </a:pPr>
              <a:endParaRPr/>
            </a:p>
          </p:txBody>
        </p:sp>
      </p:grpSp>
      <p:sp>
        <p:nvSpPr>
          <p:cNvPr id="31" name="TextBox 31"/>
          <p:cNvSpPr txBox="1"/>
          <p:nvPr/>
        </p:nvSpPr>
        <p:spPr>
          <a:xfrm>
            <a:off x="2111314" y="3392477"/>
            <a:ext cx="8078217" cy="543560"/>
          </a:xfrm>
          <a:prstGeom prst="rect">
            <a:avLst/>
          </a:prstGeom>
        </p:spPr>
        <p:txBody>
          <a:bodyPr lIns="0" tIns="0" rIns="0" bIns="0" rtlCol="0" anchor="t">
            <a:spAutoFit/>
          </a:bodyPr>
          <a:lstStyle/>
          <a:p>
            <a:pPr algn="l">
              <a:lnSpc>
                <a:spcPts val="4119"/>
              </a:lnSpc>
            </a:pPr>
            <a:r>
              <a:rPr lang="en-US" sz="3999">
                <a:solidFill>
                  <a:srgbClr val="FFFFFF"/>
                </a:solidFill>
                <a:latin typeface="TT Octosquares Compressed"/>
                <a:ea typeface="TT Octosquares Compressed"/>
                <a:cs typeface="TT Octosquares Compressed"/>
                <a:sym typeface="TT Octosquares Compressed"/>
              </a:rPr>
              <a:t>0 = NO PROFIT, NEGATIVE VALUES = PROFIT LOSS</a:t>
            </a:r>
          </a:p>
        </p:txBody>
      </p:sp>
      <p:grpSp>
        <p:nvGrpSpPr>
          <p:cNvPr id="32" name="Group 32"/>
          <p:cNvGrpSpPr/>
          <p:nvPr/>
        </p:nvGrpSpPr>
        <p:grpSpPr>
          <a:xfrm>
            <a:off x="626284" y="6123890"/>
            <a:ext cx="355923" cy="355923"/>
            <a:chOff x="0" y="0"/>
            <a:chExt cx="406400" cy="406400"/>
          </a:xfrm>
        </p:grpSpPr>
        <p:sp>
          <p:nvSpPr>
            <p:cNvPr id="33" name="Freeform 33"/>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34" name="TextBox 34"/>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35" name="TextBox 35"/>
          <p:cNvSpPr txBox="1"/>
          <p:nvPr/>
        </p:nvSpPr>
        <p:spPr>
          <a:xfrm>
            <a:off x="1291928" y="6009752"/>
            <a:ext cx="6794530" cy="669925"/>
          </a:xfrm>
          <a:prstGeom prst="rect">
            <a:avLst/>
          </a:prstGeom>
        </p:spPr>
        <p:txBody>
          <a:bodyPr lIns="0" tIns="0" rIns="0" bIns="0" rtlCol="0" anchor="t">
            <a:spAutoFit/>
          </a:bodyPr>
          <a:lstStyle/>
          <a:p>
            <a:pPr algn="l">
              <a:lnSpc>
                <a:spcPts val="5149"/>
              </a:lnSpc>
            </a:pPr>
            <a:r>
              <a:rPr lang="en-US" sz="4999">
                <a:solidFill>
                  <a:srgbClr val="FFFFFF"/>
                </a:solidFill>
                <a:latin typeface="TT Octosquares Compressed"/>
                <a:ea typeface="TT Octosquares Compressed"/>
                <a:cs typeface="TT Octosquares Compressed"/>
                <a:sym typeface="TT Octosquares Compressed"/>
              </a:rPr>
              <a:t>DATA TRANSFORMATION</a:t>
            </a:r>
          </a:p>
        </p:txBody>
      </p:sp>
      <p:grpSp>
        <p:nvGrpSpPr>
          <p:cNvPr id="36" name="Group 36"/>
          <p:cNvGrpSpPr/>
          <p:nvPr/>
        </p:nvGrpSpPr>
        <p:grpSpPr>
          <a:xfrm>
            <a:off x="1291928" y="7092070"/>
            <a:ext cx="177961" cy="177961"/>
            <a:chOff x="0" y="0"/>
            <a:chExt cx="203200" cy="203200"/>
          </a:xfrm>
        </p:grpSpPr>
        <p:sp>
          <p:nvSpPr>
            <p:cNvPr id="37" name="Freeform 37"/>
            <p:cNvSpPr/>
            <p:nvPr/>
          </p:nvSpPr>
          <p:spPr>
            <a:xfrm>
              <a:off x="0" y="0"/>
              <a:ext cx="203200" cy="203200"/>
            </a:xfrm>
            <a:custGeom>
              <a:avLst/>
              <a:gdLst/>
              <a:ahLst/>
              <a:cxnLst/>
              <a:rect l="l" t="t" r="r" b="b"/>
              <a:pathLst>
                <a:path w="203200" h="203200">
                  <a:moveTo>
                    <a:pt x="0" y="0"/>
                  </a:moveTo>
                  <a:lnTo>
                    <a:pt x="203200" y="0"/>
                  </a:lnTo>
                  <a:lnTo>
                    <a:pt x="203200" y="203200"/>
                  </a:lnTo>
                  <a:lnTo>
                    <a:pt x="0" y="203200"/>
                  </a:lnTo>
                  <a:close/>
                </a:path>
              </a:pathLst>
            </a:custGeom>
            <a:solidFill>
              <a:srgbClr val="FFDE59"/>
            </a:solidFill>
          </p:spPr>
          <p:txBody>
            <a:bodyPr/>
            <a:lstStyle/>
            <a:p>
              <a:endParaRPr lang="en-US"/>
            </a:p>
          </p:txBody>
        </p:sp>
        <p:sp>
          <p:nvSpPr>
            <p:cNvPr id="38" name="TextBox 38"/>
            <p:cNvSpPr txBox="1"/>
            <p:nvPr/>
          </p:nvSpPr>
          <p:spPr>
            <a:xfrm>
              <a:off x="0" y="-47625"/>
              <a:ext cx="203200" cy="250825"/>
            </a:xfrm>
            <a:prstGeom prst="rect">
              <a:avLst/>
            </a:prstGeom>
          </p:spPr>
          <p:txBody>
            <a:bodyPr lIns="53356" tIns="53356" rIns="53356" bIns="53356" rtlCol="0" anchor="ctr"/>
            <a:lstStyle/>
            <a:p>
              <a:pPr algn="ctr">
                <a:lnSpc>
                  <a:spcPts val="2240"/>
                </a:lnSpc>
              </a:pPr>
              <a:endParaRPr/>
            </a:p>
          </p:txBody>
        </p:sp>
      </p:grpSp>
      <p:sp>
        <p:nvSpPr>
          <p:cNvPr id="39" name="TextBox 39"/>
          <p:cNvSpPr txBox="1"/>
          <p:nvPr/>
        </p:nvSpPr>
        <p:spPr>
          <a:xfrm>
            <a:off x="1957572" y="6949356"/>
            <a:ext cx="7222134" cy="543560"/>
          </a:xfrm>
          <a:prstGeom prst="rect">
            <a:avLst/>
          </a:prstGeom>
        </p:spPr>
        <p:txBody>
          <a:bodyPr lIns="0" tIns="0" rIns="0" bIns="0" rtlCol="0" anchor="t">
            <a:spAutoFit/>
          </a:bodyPr>
          <a:lstStyle/>
          <a:p>
            <a:pPr algn="l">
              <a:lnSpc>
                <a:spcPts val="4119"/>
              </a:lnSpc>
            </a:pPr>
            <a:r>
              <a:rPr lang="en-US" sz="3999" dirty="0">
                <a:solidFill>
                  <a:srgbClr val="FFFFFF"/>
                </a:solidFill>
                <a:latin typeface="TT Octosquares Compressed"/>
                <a:ea typeface="TT Octosquares Compressed"/>
                <a:cs typeface="TT Octosquares Compressed"/>
                <a:sym typeface="TT Octosquares Compressed"/>
              </a:rPr>
              <a:t>CALCULATED QTY/REVENUE &amp; REVENUE/QTY</a:t>
            </a:r>
          </a:p>
        </p:txBody>
      </p:sp>
      <p:grpSp>
        <p:nvGrpSpPr>
          <p:cNvPr id="40" name="Group 40"/>
          <p:cNvGrpSpPr/>
          <p:nvPr/>
        </p:nvGrpSpPr>
        <p:grpSpPr>
          <a:xfrm>
            <a:off x="1291928" y="8712590"/>
            <a:ext cx="177961" cy="177961"/>
            <a:chOff x="0" y="0"/>
            <a:chExt cx="203200" cy="203200"/>
          </a:xfrm>
        </p:grpSpPr>
        <p:sp>
          <p:nvSpPr>
            <p:cNvPr id="41" name="Freeform 41"/>
            <p:cNvSpPr/>
            <p:nvPr/>
          </p:nvSpPr>
          <p:spPr>
            <a:xfrm>
              <a:off x="0" y="0"/>
              <a:ext cx="203200" cy="203200"/>
            </a:xfrm>
            <a:custGeom>
              <a:avLst/>
              <a:gdLst/>
              <a:ahLst/>
              <a:cxnLst/>
              <a:rect l="l" t="t" r="r" b="b"/>
              <a:pathLst>
                <a:path w="203200" h="203200">
                  <a:moveTo>
                    <a:pt x="0" y="0"/>
                  </a:moveTo>
                  <a:lnTo>
                    <a:pt x="203200" y="0"/>
                  </a:lnTo>
                  <a:lnTo>
                    <a:pt x="203200" y="203200"/>
                  </a:lnTo>
                  <a:lnTo>
                    <a:pt x="0" y="203200"/>
                  </a:lnTo>
                  <a:close/>
                </a:path>
              </a:pathLst>
            </a:custGeom>
            <a:solidFill>
              <a:srgbClr val="FFDE59"/>
            </a:solidFill>
          </p:spPr>
          <p:txBody>
            <a:bodyPr/>
            <a:lstStyle/>
            <a:p>
              <a:endParaRPr lang="en-US"/>
            </a:p>
          </p:txBody>
        </p:sp>
        <p:sp>
          <p:nvSpPr>
            <p:cNvPr id="42" name="TextBox 42"/>
            <p:cNvSpPr txBox="1"/>
            <p:nvPr/>
          </p:nvSpPr>
          <p:spPr>
            <a:xfrm>
              <a:off x="0" y="-47625"/>
              <a:ext cx="203200" cy="250825"/>
            </a:xfrm>
            <a:prstGeom prst="rect">
              <a:avLst/>
            </a:prstGeom>
          </p:spPr>
          <p:txBody>
            <a:bodyPr lIns="53356" tIns="53356" rIns="53356" bIns="53356" rtlCol="0" anchor="ctr"/>
            <a:lstStyle/>
            <a:p>
              <a:pPr algn="ctr">
                <a:lnSpc>
                  <a:spcPts val="2240"/>
                </a:lnSpc>
              </a:pPr>
              <a:endParaRPr/>
            </a:p>
          </p:txBody>
        </p:sp>
      </p:grpSp>
      <p:sp>
        <p:nvSpPr>
          <p:cNvPr id="43" name="TextBox 43"/>
          <p:cNvSpPr txBox="1"/>
          <p:nvPr/>
        </p:nvSpPr>
        <p:spPr>
          <a:xfrm>
            <a:off x="1957572" y="8569876"/>
            <a:ext cx="8484531" cy="1572260"/>
          </a:xfrm>
          <a:prstGeom prst="rect">
            <a:avLst/>
          </a:prstGeom>
        </p:spPr>
        <p:txBody>
          <a:bodyPr lIns="0" tIns="0" rIns="0" bIns="0" rtlCol="0" anchor="t">
            <a:spAutoFit/>
          </a:bodyPr>
          <a:lstStyle/>
          <a:p>
            <a:pPr algn="l">
              <a:lnSpc>
                <a:spcPts val="4119"/>
              </a:lnSpc>
            </a:pPr>
            <a:r>
              <a:rPr lang="en-US" sz="3999">
                <a:solidFill>
                  <a:srgbClr val="FFFFFF"/>
                </a:solidFill>
                <a:latin typeface="TT Octosquares Compressed"/>
                <a:ea typeface="TT Octosquares Compressed"/>
                <a:cs typeface="TT Octosquares Compressed"/>
                <a:sym typeface="TT Octosquares Compressed"/>
              </a:rPr>
              <a:t>INVESTIGATED REVENUE BY REGION, SEGMENT, CATEGORY, BRAND, &amp; PRODUCT TYPE.</a:t>
            </a:r>
          </a:p>
          <a:p>
            <a:pPr algn="l">
              <a:lnSpc>
                <a:spcPts val="4119"/>
              </a:lnSpc>
            </a:pPr>
            <a:endParaRPr lang="en-US" sz="3999">
              <a:solidFill>
                <a:srgbClr val="FFFFFF"/>
              </a:solidFill>
              <a:latin typeface="TT Octosquares Compressed"/>
              <a:ea typeface="TT Octosquares Compressed"/>
              <a:cs typeface="TT Octosquares Compressed"/>
              <a:sym typeface="TT Octosquares Compressed"/>
            </a:endParaRPr>
          </a:p>
        </p:txBody>
      </p:sp>
      <p:grpSp>
        <p:nvGrpSpPr>
          <p:cNvPr id="44" name="Group 44"/>
          <p:cNvGrpSpPr/>
          <p:nvPr/>
        </p:nvGrpSpPr>
        <p:grpSpPr>
          <a:xfrm>
            <a:off x="626284" y="7902330"/>
            <a:ext cx="355923" cy="355923"/>
            <a:chOff x="0" y="0"/>
            <a:chExt cx="406400" cy="406400"/>
          </a:xfrm>
        </p:grpSpPr>
        <p:sp>
          <p:nvSpPr>
            <p:cNvPr id="45" name="Freeform 45"/>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DE59"/>
            </a:solidFill>
          </p:spPr>
          <p:txBody>
            <a:bodyPr/>
            <a:lstStyle/>
            <a:p>
              <a:endParaRPr lang="en-US"/>
            </a:p>
          </p:txBody>
        </p:sp>
        <p:sp>
          <p:nvSpPr>
            <p:cNvPr id="46" name="TextBox 46"/>
            <p:cNvSpPr txBox="1"/>
            <p:nvPr/>
          </p:nvSpPr>
          <p:spPr>
            <a:xfrm>
              <a:off x="0" y="-47625"/>
              <a:ext cx="406400" cy="454025"/>
            </a:xfrm>
            <a:prstGeom prst="rect">
              <a:avLst/>
            </a:prstGeom>
          </p:spPr>
          <p:txBody>
            <a:bodyPr lIns="53356" tIns="53356" rIns="53356" bIns="53356" rtlCol="0" anchor="ctr"/>
            <a:lstStyle/>
            <a:p>
              <a:pPr algn="ctr">
                <a:lnSpc>
                  <a:spcPts val="2240"/>
                </a:lnSpc>
              </a:pPr>
              <a:endParaRPr/>
            </a:p>
          </p:txBody>
        </p:sp>
      </p:grpSp>
      <p:sp>
        <p:nvSpPr>
          <p:cNvPr id="47" name="TextBox 47"/>
          <p:cNvSpPr txBox="1"/>
          <p:nvPr/>
        </p:nvSpPr>
        <p:spPr>
          <a:xfrm>
            <a:off x="1291928" y="7788191"/>
            <a:ext cx="6794530" cy="669925"/>
          </a:xfrm>
          <a:prstGeom prst="rect">
            <a:avLst/>
          </a:prstGeom>
        </p:spPr>
        <p:txBody>
          <a:bodyPr lIns="0" tIns="0" rIns="0" bIns="0" rtlCol="0" anchor="t">
            <a:spAutoFit/>
          </a:bodyPr>
          <a:lstStyle/>
          <a:p>
            <a:pPr algn="l">
              <a:lnSpc>
                <a:spcPts val="5149"/>
              </a:lnSpc>
            </a:pPr>
            <a:r>
              <a:rPr lang="en-US" sz="4999">
                <a:solidFill>
                  <a:srgbClr val="FFFFFF"/>
                </a:solidFill>
                <a:latin typeface="TT Octosquares Compressed"/>
                <a:ea typeface="TT Octosquares Compressed"/>
                <a:cs typeface="TT Octosquares Compressed"/>
                <a:sym typeface="TT Octosquares Compressed"/>
              </a:rPr>
              <a:t>DATA ANALYSIS</a:t>
            </a:r>
          </a:p>
        </p:txBody>
      </p:sp>
      <p:grpSp>
        <p:nvGrpSpPr>
          <p:cNvPr id="48" name="Group 33">
            <a:extLst>
              <a:ext uri="{FF2B5EF4-FFF2-40B4-BE49-F238E27FC236}">
                <a16:creationId xmlns:a16="http://schemas.microsoft.com/office/drawing/2014/main" id="{CEEADFDB-F4C3-7A88-B65D-66372CB11BAB}"/>
              </a:ext>
            </a:extLst>
          </p:cNvPr>
          <p:cNvGrpSpPr/>
          <p:nvPr/>
        </p:nvGrpSpPr>
        <p:grpSpPr>
          <a:xfrm>
            <a:off x="9639154" y="632087"/>
            <a:ext cx="711846" cy="711846"/>
            <a:chOff x="0" y="0"/>
            <a:chExt cx="812800" cy="812800"/>
          </a:xfrm>
        </p:grpSpPr>
        <p:sp>
          <p:nvSpPr>
            <p:cNvPr id="49" name="Freeform 34">
              <a:extLst>
                <a:ext uri="{FF2B5EF4-FFF2-40B4-BE49-F238E27FC236}">
                  <a16:creationId xmlns:a16="http://schemas.microsoft.com/office/drawing/2014/main" id="{501D66D8-5F85-51C8-E92A-ACC2261E586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50" name="TextBox 35">
              <a:extLst>
                <a:ext uri="{FF2B5EF4-FFF2-40B4-BE49-F238E27FC236}">
                  <a16:creationId xmlns:a16="http://schemas.microsoft.com/office/drawing/2014/main" id="{D31319FE-5490-846D-C974-F3489496A677}"/>
                </a:ext>
              </a:extLst>
            </p:cNvPr>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51" name="TextBox 36">
            <a:extLst>
              <a:ext uri="{FF2B5EF4-FFF2-40B4-BE49-F238E27FC236}">
                <a16:creationId xmlns:a16="http://schemas.microsoft.com/office/drawing/2014/main" id="{BBB41445-4628-99AD-ACDB-236D8F00A179}"/>
              </a:ext>
            </a:extLst>
          </p:cNvPr>
          <p:cNvSpPr txBox="1"/>
          <p:nvPr/>
        </p:nvSpPr>
        <p:spPr>
          <a:xfrm>
            <a:off x="9734543" y="808851"/>
            <a:ext cx="521068" cy="320218"/>
          </a:xfrm>
          <a:prstGeom prst="rect">
            <a:avLst/>
          </a:prstGeom>
        </p:spPr>
        <p:txBody>
          <a:bodyPr lIns="0" tIns="0" rIns="0" bIns="0" rtlCol="0" anchor="t">
            <a:spAutoFit/>
          </a:bodyPr>
          <a:lstStyle/>
          <a:p>
            <a:pPr algn="ctr">
              <a:lnSpc>
                <a:spcPts val="2646"/>
              </a:lnSpc>
              <a:spcBef>
                <a:spcPct val="0"/>
              </a:spcBef>
            </a:pPr>
            <a:r>
              <a:rPr lang="en-US" sz="1890" dirty="0">
                <a:solidFill>
                  <a:srgbClr val="0B081D"/>
                </a:solidFill>
                <a:latin typeface="Open Sans Bold"/>
                <a:ea typeface="Open Sans Bold"/>
                <a:cs typeface="Open Sans Bold"/>
                <a:sym typeface="Open Sans Bold"/>
              </a:rPr>
              <a:t>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31481" y="8597471"/>
            <a:ext cx="924223" cy="397435"/>
            <a:chOff x="0" y="0"/>
            <a:chExt cx="1347239" cy="579341"/>
          </a:xfrm>
        </p:grpSpPr>
        <p:sp>
          <p:nvSpPr>
            <p:cNvPr id="3" name="Freeform 3"/>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FFDE59"/>
            </a:solidFill>
          </p:spPr>
          <p:txBody>
            <a:bodyPr/>
            <a:lstStyle/>
            <a:p>
              <a:endParaRPr lang="en-US"/>
            </a:p>
          </p:txBody>
        </p:sp>
        <p:sp>
          <p:nvSpPr>
            <p:cNvPr id="4" name="TextBox 4"/>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62339" y="2914524"/>
            <a:ext cx="6509860" cy="2228976"/>
            <a:chOff x="0" y="0"/>
            <a:chExt cx="6350000" cy="2174240"/>
          </a:xfrm>
        </p:grpSpPr>
        <p:sp>
          <p:nvSpPr>
            <p:cNvPr id="6" name="Freeform 6"/>
            <p:cNvSpPr/>
            <p:nvPr/>
          </p:nvSpPr>
          <p:spPr>
            <a:xfrm>
              <a:off x="0" y="0"/>
              <a:ext cx="6350000" cy="2174240"/>
            </a:xfrm>
            <a:custGeom>
              <a:avLst/>
              <a:gdLst/>
              <a:ahLst/>
              <a:cxnLst/>
              <a:rect l="l" t="t" r="r" b="b"/>
              <a:pathLst>
                <a:path w="6350000" h="2174240">
                  <a:moveTo>
                    <a:pt x="6350000" y="0"/>
                  </a:moveTo>
                  <a:lnTo>
                    <a:pt x="6350000" y="2174240"/>
                  </a:lnTo>
                  <a:lnTo>
                    <a:pt x="647700" y="2174240"/>
                  </a:lnTo>
                  <a:lnTo>
                    <a:pt x="0" y="0"/>
                  </a:lnTo>
                  <a:close/>
                </a:path>
              </a:pathLst>
            </a:custGeom>
            <a:solidFill>
              <a:srgbClr val="FFDE59"/>
            </a:solidFill>
            <a:ln w="12700">
              <a:solidFill>
                <a:srgbClr val="000000"/>
              </a:solidFill>
            </a:ln>
          </p:spPr>
          <p:txBody>
            <a:bodyPr/>
            <a:lstStyle/>
            <a:p>
              <a:endParaRPr lang="en-US"/>
            </a:p>
          </p:txBody>
        </p:sp>
      </p:grpSp>
      <p:grpSp>
        <p:nvGrpSpPr>
          <p:cNvPr id="7" name="Group 7"/>
          <p:cNvGrpSpPr/>
          <p:nvPr/>
        </p:nvGrpSpPr>
        <p:grpSpPr>
          <a:xfrm>
            <a:off x="7189484" y="1028700"/>
            <a:ext cx="11098516" cy="3800132"/>
            <a:chOff x="0" y="0"/>
            <a:chExt cx="6350000" cy="2174240"/>
          </a:xfrm>
        </p:grpSpPr>
        <p:sp>
          <p:nvSpPr>
            <p:cNvPr id="8" name="Freeform 8"/>
            <p:cNvSpPr/>
            <p:nvPr/>
          </p:nvSpPr>
          <p:spPr>
            <a:xfrm>
              <a:off x="0" y="0"/>
              <a:ext cx="6350000" cy="2174240"/>
            </a:xfrm>
            <a:custGeom>
              <a:avLst/>
              <a:gdLst/>
              <a:ahLst/>
              <a:cxnLst/>
              <a:rect l="l" t="t" r="r" b="b"/>
              <a:pathLst>
                <a:path w="6350000" h="2174240">
                  <a:moveTo>
                    <a:pt x="6350000" y="0"/>
                  </a:moveTo>
                  <a:lnTo>
                    <a:pt x="6350000" y="2174240"/>
                  </a:lnTo>
                  <a:lnTo>
                    <a:pt x="647700" y="2174240"/>
                  </a:lnTo>
                  <a:lnTo>
                    <a:pt x="0" y="0"/>
                  </a:lnTo>
                  <a:close/>
                </a:path>
              </a:pathLst>
            </a:custGeom>
            <a:blipFill>
              <a:blip r:embed="rId3"/>
              <a:stretch>
                <a:fillRect t="-25130" b="-25130"/>
              </a:stretch>
            </a:blipFill>
          </p:spPr>
          <p:txBody>
            <a:bodyPr/>
            <a:lstStyle/>
            <a:p>
              <a:endParaRPr lang="en-US"/>
            </a:p>
          </p:txBody>
        </p:sp>
      </p:grpSp>
      <p:sp>
        <p:nvSpPr>
          <p:cNvPr id="9" name="Freeform 9"/>
          <p:cNvSpPr/>
          <p:nvPr/>
        </p:nvSpPr>
        <p:spPr>
          <a:xfrm>
            <a:off x="1850798" y="2399296"/>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2315918" y="239929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2781038" y="239929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6"/>
            <a:stretch>
              <a:fillRect/>
            </a:stretch>
          </a:blipFill>
        </p:spPr>
        <p:txBody>
          <a:bodyPr/>
          <a:lstStyle/>
          <a:p>
            <a:endParaRPr lang="en-US"/>
          </a:p>
        </p:txBody>
      </p:sp>
      <p:sp>
        <p:nvSpPr>
          <p:cNvPr id="13" name="Freeform 13"/>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7"/>
            <a:stretch>
              <a:fillRect t="-20048"/>
            </a:stretch>
          </a:blipFill>
        </p:spPr>
        <p:txBody>
          <a:bodyPr/>
          <a:lstStyle/>
          <a:p>
            <a:endParaRPr lang="en-US"/>
          </a:p>
        </p:txBody>
      </p:sp>
      <p:sp>
        <p:nvSpPr>
          <p:cNvPr id="14" name="TextBox 14"/>
          <p:cNvSpPr txBox="1"/>
          <p:nvPr/>
        </p:nvSpPr>
        <p:spPr>
          <a:xfrm>
            <a:off x="1850798" y="3079456"/>
            <a:ext cx="4770406" cy="2289856"/>
          </a:xfrm>
          <a:prstGeom prst="rect">
            <a:avLst/>
          </a:prstGeom>
        </p:spPr>
        <p:txBody>
          <a:bodyPr lIns="0" tIns="0" rIns="0" bIns="0" rtlCol="0" anchor="t">
            <a:spAutoFit/>
          </a:bodyPr>
          <a:lstStyle/>
          <a:p>
            <a:pPr algn="l">
              <a:lnSpc>
                <a:spcPts val="8817"/>
              </a:lnSpc>
            </a:pPr>
            <a:r>
              <a:rPr lang="en-US" sz="8560">
                <a:solidFill>
                  <a:srgbClr val="FFFFFF"/>
                </a:solidFill>
                <a:latin typeface="TT Octosquares Compressed"/>
                <a:ea typeface="TT Octosquares Compressed"/>
                <a:cs typeface="TT Octosquares Compressed"/>
                <a:sym typeface="TT Octosquares Compressed"/>
              </a:rPr>
              <a:t>BUSINESS INSIGHTS</a:t>
            </a:r>
          </a:p>
        </p:txBody>
      </p:sp>
      <p:sp>
        <p:nvSpPr>
          <p:cNvPr id="15" name="TextBox 15"/>
          <p:cNvSpPr txBox="1"/>
          <p:nvPr/>
        </p:nvSpPr>
        <p:spPr>
          <a:xfrm>
            <a:off x="10865213" y="5319498"/>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02</a:t>
            </a:r>
          </a:p>
        </p:txBody>
      </p:sp>
      <p:sp>
        <p:nvSpPr>
          <p:cNvPr id="16" name="TextBox 16"/>
          <p:cNvSpPr txBox="1"/>
          <p:nvPr/>
        </p:nvSpPr>
        <p:spPr>
          <a:xfrm>
            <a:off x="16100321" y="5319498"/>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03</a:t>
            </a:r>
          </a:p>
        </p:txBody>
      </p:sp>
      <p:sp>
        <p:nvSpPr>
          <p:cNvPr id="20" name="TextBox 20"/>
          <p:cNvSpPr txBox="1"/>
          <p:nvPr/>
        </p:nvSpPr>
        <p:spPr>
          <a:xfrm>
            <a:off x="1466446" y="7887704"/>
            <a:ext cx="4500663" cy="2136739"/>
          </a:xfrm>
          <a:prstGeom prst="rect">
            <a:avLst/>
          </a:prstGeom>
        </p:spPr>
        <p:txBody>
          <a:bodyPr lIns="0" tIns="0" rIns="0" bIns="0" rtlCol="0" anchor="t">
            <a:spAutoFit/>
          </a:bodyPr>
          <a:lstStyle/>
          <a:p>
            <a:pPr algn="l">
              <a:lnSpc>
                <a:spcPts val="2100"/>
              </a:lnSpc>
            </a:pPr>
            <a:r>
              <a:rPr lang="en-US" sz="1500" dirty="0">
                <a:solidFill>
                  <a:srgbClr val="FFDE59"/>
                </a:solidFill>
                <a:latin typeface="Open Sans Bold"/>
                <a:ea typeface="Open Sans Bold"/>
                <a:cs typeface="Open Sans Bold"/>
                <a:sym typeface="Open Sans Bold"/>
              </a:rPr>
              <a:t>Revenue to Qty Ratio, Most Profitable Market (EMEA).</a:t>
            </a:r>
          </a:p>
          <a:p>
            <a:pPr algn="l">
              <a:lnSpc>
                <a:spcPts val="2100"/>
              </a:lnSpc>
              <a:spcBef>
                <a:spcPct val="0"/>
              </a:spcBef>
            </a:pPr>
            <a:r>
              <a:rPr lang="en-US" sz="1500" dirty="0">
                <a:solidFill>
                  <a:srgbClr val="FFFFFF"/>
                </a:solidFill>
                <a:latin typeface="Open Sans"/>
                <a:ea typeface="Open Sans"/>
                <a:cs typeface="Open Sans"/>
                <a:sym typeface="Open Sans"/>
              </a:rPr>
              <a:t>With the highest revenue-to-quantity ratio of 2.9, EMEA is our most profitable market. This indicates that products in this region are either sold at higher prices, have higher margins, or both. Strategies that are working well in EMEA could be analyzed and potentially applied to other regions</a:t>
            </a:r>
          </a:p>
        </p:txBody>
      </p:sp>
      <p:sp>
        <p:nvSpPr>
          <p:cNvPr id="23" name="TextBox 23"/>
          <p:cNvSpPr txBox="1"/>
          <p:nvPr/>
        </p:nvSpPr>
        <p:spPr>
          <a:xfrm>
            <a:off x="12348113" y="10112956"/>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06</a:t>
            </a:r>
          </a:p>
        </p:txBody>
      </p:sp>
      <p:sp>
        <p:nvSpPr>
          <p:cNvPr id="27" name="TextBox 27"/>
          <p:cNvSpPr txBox="1"/>
          <p:nvPr/>
        </p:nvSpPr>
        <p:spPr>
          <a:xfrm>
            <a:off x="7430329" y="8112467"/>
            <a:ext cx="4500663" cy="1867434"/>
          </a:xfrm>
          <a:prstGeom prst="rect">
            <a:avLst/>
          </a:prstGeom>
        </p:spPr>
        <p:txBody>
          <a:bodyPr lIns="0" tIns="0" rIns="0" bIns="0" rtlCol="0" anchor="t">
            <a:spAutoFit/>
          </a:bodyPr>
          <a:lstStyle/>
          <a:p>
            <a:pPr algn="l">
              <a:lnSpc>
                <a:spcPts val="2100"/>
              </a:lnSpc>
            </a:pPr>
            <a:r>
              <a:rPr lang="en-US" sz="1500" dirty="0">
                <a:solidFill>
                  <a:srgbClr val="FFDE59"/>
                </a:solidFill>
                <a:latin typeface="Open Sans Bold"/>
                <a:ea typeface="Open Sans Bold"/>
                <a:cs typeface="Open Sans Bold"/>
                <a:sym typeface="Open Sans Bold"/>
              </a:rPr>
              <a:t>Revenue to Qty Ratio, Most Challenging Market (Americas).</a:t>
            </a:r>
          </a:p>
          <a:p>
            <a:pPr algn="l">
              <a:lnSpc>
                <a:spcPts val="2100"/>
              </a:lnSpc>
            </a:pPr>
            <a:r>
              <a:rPr lang="en-US" sz="1500" dirty="0">
                <a:solidFill>
                  <a:srgbClr val="FFFFFF"/>
                </a:solidFill>
                <a:latin typeface="Open Sans"/>
                <a:ea typeface="Open Sans"/>
                <a:cs typeface="Open Sans"/>
                <a:sym typeface="Open Sans"/>
              </a:rPr>
              <a:t>With the lowest ratio of 0.77, America presents the greatest challenge in terms of profitability. This could indicate lower pricing power, higher costs, or competitive market conditions.</a:t>
            </a:r>
          </a:p>
          <a:p>
            <a:pPr algn="l">
              <a:lnSpc>
                <a:spcPts val="2100"/>
              </a:lnSpc>
              <a:spcBef>
                <a:spcPct val="0"/>
              </a:spcBef>
            </a:pPr>
            <a:endParaRPr lang="en-US" sz="1500" dirty="0">
              <a:solidFill>
                <a:srgbClr val="FFFFFF"/>
              </a:solidFill>
              <a:latin typeface="Open Sans"/>
              <a:ea typeface="Open Sans"/>
              <a:cs typeface="Open Sans"/>
              <a:sym typeface="Open Sans"/>
            </a:endParaRPr>
          </a:p>
        </p:txBody>
      </p:sp>
      <p:sp>
        <p:nvSpPr>
          <p:cNvPr id="28" name="TextBox 28"/>
          <p:cNvSpPr txBox="1"/>
          <p:nvPr/>
        </p:nvSpPr>
        <p:spPr>
          <a:xfrm>
            <a:off x="6447828" y="8317040"/>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0.77</a:t>
            </a:r>
          </a:p>
        </p:txBody>
      </p:sp>
      <p:sp>
        <p:nvSpPr>
          <p:cNvPr id="32" name="TextBox 32"/>
          <p:cNvSpPr txBox="1"/>
          <p:nvPr/>
        </p:nvSpPr>
        <p:spPr>
          <a:xfrm>
            <a:off x="13403993" y="8149264"/>
            <a:ext cx="4500663" cy="1323975"/>
          </a:xfrm>
          <a:prstGeom prst="rect">
            <a:avLst/>
          </a:prstGeom>
        </p:spPr>
        <p:txBody>
          <a:bodyPr lIns="0" tIns="0" rIns="0" bIns="0" rtlCol="0" anchor="t">
            <a:spAutoFit/>
          </a:bodyPr>
          <a:lstStyle/>
          <a:p>
            <a:pPr algn="l">
              <a:lnSpc>
                <a:spcPts val="2100"/>
              </a:lnSpc>
            </a:pPr>
            <a:r>
              <a:rPr lang="en-US" sz="1500" dirty="0">
                <a:solidFill>
                  <a:srgbClr val="FFDE59"/>
                </a:solidFill>
                <a:latin typeface="Open Sans Bold"/>
                <a:ea typeface="Open Sans Bold"/>
                <a:cs typeface="Open Sans Bold"/>
                <a:sym typeface="Open Sans Bold"/>
              </a:rPr>
              <a:t>Mio USD Market Leader in Workwear (EMEA)</a:t>
            </a:r>
          </a:p>
          <a:p>
            <a:pPr algn="l">
              <a:lnSpc>
                <a:spcPts val="2100"/>
              </a:lnSpc>
              <a:spcBef>
                <a:spcPct val="0"/>
              </a:spcBef>
            </a:pPr>
            <a:r>
              <a:rPr lang="en-US" sz="1500" dirty="0">
                <a:solidFill>
                  <a:srgbClr val="FFFFFF"/>
                </a:solidFill>
                <a:latin typeface="Open Sans"/>
                <a:ea typeface="Open Sans"/>
                <a:cs typeface="Open Sans"/>
                <a:sym typeface="Open Sans"/>
              </a:rPr>
              <a:t>Workwear generated 10.3 million USD in EMEA in 2022, making it the most profitable segment, highlights the company's strong market position and dominance in this category within the region.</a:t>
            </a:r>
          </a:p>
        </p:txBody>
      </p:sp>
      <p:sp>
        <p:nvSpPr>
          <p:cNvPr id="33" name="TextBox 33"/>
          <p:cNvSpPr txBox="1"/>
          <p:nvPr/>
        </p:nvSpPr>
        <p:spPr>
          <a:xfrm>
            <a:off x="12421862" y="8317040"/>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10.3</a:t>
            </a:r>
          </a:p>
        </p:txBody>
      </p:sp>
      <p:sp>
        <p:nvSpPr>
          <p:cNvPr id="37" name="TextBox 37"/>
          <p:cNvSpPr txBox="1"/>
          <p:nvPr/>
        </p:nvSpPr>
        <p:spPr>
          <a:xfrm>
            <a:off x="1553673" y="6133178"/>
            <a:ext cx="4500663" cy="1057275"/>
          </a:xfrm>
          <a:prstGeom prst="rect">
            <a:avLst/>
          </a:prstGeom>
        </p:spPr>
        <p:txBody>
          <a:bodyPr lIns="0" tIns="0" rIns="0" bIns="0" rtlCol="0" anchor="t">
            <a:spAutoFit/>
          </a:bodyPr>
          <a:lstStyle/>
          <a:p>
            <a:pPr algn="l">
              <a:lnSpc>
                <a:spcPts val="2100"/>
              </a:lnSpc>
            </a:pPr>
            <a:r>
              <a:rPr lang="en-US" sz="1500" dirty="0">
                <a:solidFill>
                  <a:srgbClr val="FFDE59"/>
                </a:solidFill>
                <a:latin typeface="Open Sans Bold"/>
                <a:ea typeface="Open Sans Bold"/>
                <a:cs typeface="Open Sans Bold"/>
                <a:sym typeface="Open Sans Bold"/>
              </a:rPr>
              <a:t>Revenue Growth per year.</a:t>
            </a:r>
          </a:p>
          <a:p>
            <a:pPr algn="l">
              <a:lnSpc>
                <a:spcPts val="2100"/>
              </a:lnSpc>
            </a:pPr>
            <a:r>
              <a:rPr lang="en-US" sz="1500" dirty="0">
                <a:solidFill>
                  <a:srgbClr val="FFFFFF"/>
                </a:solidFill>
                <a:latin typeface="Open Sans"/>
                <a:ea typeface="Open Sans"/>
                <a:cs typeface="Open Sans"/>
                <a:sym typeface="Open Sans"/>
              </a:rPr>
              <a:t>Since year 2020, revenue growth approximately 27% per year.</a:t>
            </a:r>
          </a:p>
          <a:p>
            <a:pPr algn="l">
              <a:lnSpc>
                <a:spcPts val="2100"/>
              </a:lnSpc>
              <a:spcBef>
                <a:spcPct val="0"/>
              </a:spcBef>
            </a:pPr>
            <a:endParaRPr lang="en-US" sz="1500" dirty="0">
              <a:solidFill>
                <a:srgbClr val="FFFFFF"/>
              </a:solidFill>
              <a:latin typeface="Open Sans"/>
              <a:ea typeface="Open Sans"/>
              <a:cs typeface="Open Sans"/>
              <a:sym typeface="Open Sans"/>
            </a:endParaRPr>
          </a:p>
        </p:txBody>
      </p:sp>
      <p:sp>
        <p:nvSpPr>
          <p:cNvPr id="38" name="TextBox 38"/>
          <p:cNvSpPr txBox="1"/>
          <p:nvPr/>
        </p:nvSpPr>
        <p:spPr>
          <a:xfrm>
            <a:off x="244929" y="6551183"/>
            <a:ext cx="1040811" cy="333168"/>
          </a:xfrm>
          <a:prstGeom prst="rect">
            <a:avLst/>
          </a:prstGeom>
        </p:spPr>
        <p:txBody>
          <a:bodyPr wrap="square" lIns="0" tIns="0" rIns="0" bIns="0" rtlCol="0" anchor="t">
            <a:spAutoFit/>
          </a:bodyPr>
          <a:lstStyle/>
          <a:p>
            <a:pPr algn="ctr">
              <a:lnSpc>
                <a:spcPts val="2519"/>
              </a:lnSpc>
              <a:spcBef>
                <a:spcPct val="0"/>
              </a:spcBef>
            </a:pPr>
            <a:r>
              <a:rPr lang="en-US" sz="2800" dirty="0">
                <a:solidFill>
                  <a:srgbClr val="FFDE59"/>
                </a:solidFill>
                <a:latin typeface="Open Sans Bold"/>
                <a:ea typeface="Open Sans Bold"/>
                <a:cs typeface="Open Sans Bold"/>
                <a:sym typeface="Open Sans Bold"/>
              </a:rPr>
              <a:t>27%</a:t>
            </a:r>
          </a:p>
        </p:txBody>
      </p:sp>
      <p:sp>
        <p:nvSpPr>
          <p:cNvPr id="42" name="TextBox 42"/>
          <p:cNvSpPr txBox="1"/>
          <p:nvPr/>
        </p:nvSpPr>
        <p:spPr>
          <a:xfrm>
            <a:off x="7454291" y="5736059"/>
            <a:ext cx="4500663" cy="1857375"/>
          </a:xfrm>
          <a:prstGeom prst="rect">
            <a:avLst/>
          </a:prstGeom>
        </p:spPr>
        <p:txBody>
          <a:bodyPr lIns="0" tIns="0" rIns="0" bIns="0" rtlCol="0" anchor="t">
            <a:spAutoFit/>
          </a:bodyPr>
          <a:lstStyle/>
          <a:p>
            <a:pPr algn="l">
              <a:lnSpc>
                <a:spcPts val="2100"/>
              </a:lnSpc>
            </a:pPr>
            <a:r>
              <a:rPr lang="en-US" sz="1500" dirty="0">
                <a:solidFill>
                  <a:srgbClr val="FFDE59"/>
                </a:solidFill>
                <a:latin typeface="Open Sans Bold"/>
                <a:ea typeface="Open Sans Bold"/>
                <a:cs typeface="Open Sans Bold"/>
                <a:sym typeface="Open Sans Bold"/>
              </a:rPr>
              <a:t>Strategic Resource Allocation (EMEA, Global Insight)</a:t>
            </a:r>
          </a:p>
          <a:p>
            <a:pPr algn="l">
              <a:lnSpc>
                <a:spcPts val="2100"/>
              </a:lnSpc>
              <a:spcBef>
                <a:spcPct val="0"/>
              </a:spcBef>
            </a:pPr>
            <a:r>
              <a:rPr lang="en-US" sz="1500" dirty="0">
                <a:solidFill>
                  <a:srgbClr val="FFFFFF"/>
                </a:solidFill>
                <a:latin typeface="Open Sans"/>
                <a:ea typeface="Open Sans"/>
                <a:cs typeface="Open Sans"/>
                <a:sym typeface="Open Sans"/>
              </a:rPr>
              <a:t>Allocate resources and investment strategically based on regional performance. Prioritize EMEA for expansion and innovation, while focusing on improving profitability in Asia and addressing the challenges in America.</a:t>
            </a:r>
          </a:p>
        </p:txBody>
      </p:sp>
      <p:sp>
        <p:nvSpPr>
          <p:cNvPr id="46" name="TextBox 46"/>
          <p:cNvSpPr txBox="1"/>
          <p:nvPr/>
        </p:nvSpPr>
        <p:spPr>
          <a:xfrm>
            <a:off x="13354909" y="5736059"/>
            <a:ext cx="4500663" cy="1857375"/>
          </a:xfrm>
          <a:prstGeom prst="rect">
            <a:avLst/>
          </a:prstGeom>
        </p:spPr>
        <p:txBody>
          <a:bodyPr lIns="0" tIns="0" rIns="0" bIns="0" rtlCol="0" anchor="t">
            <a:spAutoFit/>
          </a:bodyPr>
          <a:lstStyle/>
          <a:p>
            <a:pPr algn="l">
              <a:lnSpc>
                <a:spcPts val="2100"/>
              </a:lnSpc>
            </a:pPr>
            <a:r>
              <a:rPr lang="en-US" sz="1500" dirty="0">
                <a:solidFill>
                  <a:srgbClr val="FFDE59"/>
                </a:solidFill>
                <a:latin typeface="Open Sans Bold"/>
                <a:ea typeface="Open Sans Bold"/>
                <a:cs typeface="Open Sans Bold"/>
                <a:sym typeface="Open Sans Bold"/>
              </a:rPr>
              <a:t>Top Categories Contributing to Revenue (Global Insight)</a:t>
            </a:r>
          </a:p>
          <a:p>
            <a:pPr algn="l">
              <a:lnSpc>
                <a:spcPts val="2100"/>
              </a:lnSpc>
              <a:spcBef>
                <a:spcPct val="0"/>
              </a:spcBef>
            </a:pPr>
            <a:r>
              <a:rPr lang="en-US" sz="1500" dirty="0">
                <a:solidFill>
                  <a:srgbClr val="FFFFFF"/>
                </a:solidFill>
                <a:latin typeface="Open Sans"/>
                <a:ea typeface="Open Sans"/>
                <a:cs typeface="Open Sans"/>
                <a:sym typeface="Open Sans"/>
              </a:rPr>
              <a:t>Given its significant contribution to revenue, workwear, athletic kids, golf, and cycling should be a priority for future investments in research and development, marketing, and production capabilities</a:t>
            </a:r>
          </a:p>
        </p:txBody>
      </p:sp>
      <p:sp>
        <p:nvSpPr>
          <p:cNvPr id="47" name="TextBox 47"/>
          <p:cNvSpPr txBox="1"/>
          <p:nvPr/>
        </p:nvSpPr>
        <p:spPr>
          <a:xfrm>
            <a:off x="12421862" y="6158728"/>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04</a:t>
            </a:r>
          </a:p>
        </p:txBody>
      </p:sp>
      <p:sp>
        <p:nvSpPr>
          <p:cNvPr id="48" name="TextBox 48"/>
          <p:cNvSpPr txBox="1"/>
          <p:nvPr/>
        </p:nvSpPr>
        <p:spPr>
          <a:xfrm>
            <a:off x="6448444" y="6158728"/>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B081D"/>
                </a:solidFill>
                <a:latin typeface="Open Sans Bold"/>
                <a:ea typeface="Open Sans Bold"/>
                <a:cs typeface="Open Sans Bold"/>
                <a:sym typeface="Open Sans Bold"/>
              </a:rPr>
              <a:t>01</a:t>
            </a:r>
          </a:p>
        </p:txBody>
      </p:sp>
      <p:sp>
        <p:nvSpPr>
          <p:cNvPr id="49" name="TextBox 38">
            <a:extLst>
              <a:ext uri="{FF2B5EF4-FFF2-40B4-BE49-F238E27FC236}">
                <a16:creationId xmlns:a16="http://schemas.microsoft.com/office/drawing/2014/main" id="{AB511D1D-5491-A289-895D-FC26F5F3164D}"/>
              </a:ext>
            </a:extLst>
          </p:cNvPr>
          <p:cNvSpPr txBox="1"/>
          <p:nvPr/>
        </p:nvSpPr>
        <p:spPr>
          <a:xfrm>
            <a:off x="217815" y="8666351"/>
            <a:ext cx="1040811" cy="333168"/>
          </a:xfrm>
          <a:prstGeom prst="rect">
            <a:avLst/>
          </a:prstGeom>
        </p:spPr>
        <p:txBody>
          <a:bodyPr wrap="square" lIns="0" tIns="0" rIns="0" bIns="0" rtlCol="0" anchor="t">
            <a:spAutoFit/>
          </a:bodyPr>
          <a:lstStyle/>
          <a:p>
            <a:pPr algn="ctr">
              <a:lnSpc>
                <a:spcPts val="2519"/>
              </a:lnSpc>
              <a:spcBef>
                <a:spcPct val="0"/>
              </a:spcBef>
            </a:pPr>
            <a:r>
              <a:rPr lang="en-US" sz="2800" dirty="0">
                <a:solidFill>
                  <a:srgbClr val="FFDE59"/>
                </a:solidFill>
                <a:latin typeface="Open Sans Bold"/>
                <a:ea typeface="Open Sans Bold"/>
                <a:cs typeface="Open Sans Bold"/>
                <a:sym typeface="Open Sans Bold"/>
              </a:rPr>
              <a:t>2.84</a:t>
            </a:r>
          </a:p>
        </p:txBody>
      </p:sp>
      <p:sp>
        <p:nvSpPr>
          <p:cNvPr id="50" name="TextBox 38">
            <a:extLst>
              <a:ext uri="{FF2B5EF4-FFF2-40B4-BE49-F238E27FC236}">
                <a16:creationId xmlns:a16="http://schemas.microsoft.com/office/drawing/2014/main" id="{F7BAF17F-2BBD-F8E0-9F62-6B3CEC4DAA22}"/>
              </a:ext>
            </a:extLst>
          </p:cNvPr>
          <p:cNvSpPr txBox="1"/>
          <p:nvPr/>
        </p:nvSpPr>
        <p:spPr>
          <a:xfrm>
            <a:off x="6310325" y="8713016"/>
            <a:ext cx="1040811" cy="333168"/>
          </a:xfrm>
          <a:prstGeom prst="rect">
            <a:avLst/>
          </a:prstGeom>
        </p:spPr>
        <p:txBody>
          <a:bodyPr wrap="square" lIns="0" tIns="0" rIns="0" bIns="0" rtlCol="0" anchor="t">
            <a:spAutoFit/>
          </a:bodyPr>
          <a:lstStyle/>
          <a:p>
            <a:pPr algn="ctr">
              <a:lnSpc>
                <a:spcPts val="2519"/>
              </a:lnSpc>
              <a:spcBef>
                <a:spcPct val="0"/>
              </a:spcBef>
            </a:pPr>
            <a:r>
              <a:rPr lang="en-US" sz="2800" dirty="0">
                <a:solidFill>
                  <a:srgbClr val="FFDE59"/>
                </a:solidFill>
                <a:latin typeface="Open Sans Bold"/>
                <a:ea typeface="Open Sans Bold"/>
                <a:cs typeface="Open Sans Bold"/>
                <a:sym typeface="Open Sans Bold"/>
              </a:rPr>
              <a:t>0.77</a:t>
            </a:r>
          </a:p>
        </p:txBody>
      </p:sp>
      <p:sp>
        <p:nvSpPr>
          <p:cNvPr id="51" name="TextBox 38">
            <a:extLst>
              <a:ext uri="{FF2B5EF4-FFF2-40B4-BE49-F238E27FC236}">
                <a16:creationId xmlns:a16="http://schemas.microsoft.com/office/drawing/2014/main" id="{A16BD5BA-CA1E-33D4-5414-D5BBA78416D0}"/>
              </a:ext>
            </a:extLst>
          </p:cNvPr>
          <p:cNvSpPr txBox="1"/>
          <p:nvPr/>
        </p:nvSpPr>
        <p:spPr>
          <a:xfrm>
            <a:off x="12214577" y="8614220"/>
            <a:ext cx="1040811" cy="333168"/>
          </a:xfrm>
          <a:prstGeom prst="rect">
            <a:avLst/>
          </a:prstGeom>
        </p:spPr>
        <p:txBody>
          <a:bodyPr wrap="square" lIns="0" tIns="0" rIns="0" bIns="0" rtlCol="0" anchor="t">
            <a:spAutoFit/>
          </a:bodyPr>
          <a:lstStyle/>
          <a:p>
            <a:pPr algn="ctr">
              <a:lnSpc>
                <a:spcPts val="2519"/>
              </a:lnSpc>
              <a:spcBef>
                <a:spcPct val="0"/>
              </a:spcBef>
            </a:pPr>
            <a:r>
              <a:rPr lang="en-US" sz="2800" dirty="0">
                <a:solidFill>
                  <a:srgbClr val="FFDE59"/>
                </a:solidFill>
                <a:latin typeface="Open Sans Bold"/>
                <a:ea typeface="Open Sans Bold"/>
                <a:cs typeface="Open Sans Bold"/>
                <a:sym typeface="Open Sans Bold"/>
              </a:rPr>
              <a:t>10.3</a:t>
            </a:r>
          </a:p>
        </p:txBody>
      </p:sp>
      <p:sp>
        <p:nvSpPr>
          <p:cNvPr id="52" name="TextBox 38">
            <a:extLst>
              <a:ext uri="{FF2B5EF4-FFF2-40B4-BE49-F238E27FC236}">
                <a16:creationId xmlns:a16="http://schemas.microsoft.com/office/drawing/2014/main" id="{38DA875F-4C91-B77F-F186-62BB0A7846AA}"/>
              </a:ext>
            </a:extLst>
          </p:cNvPr>
          <p:cNvSpPr txBox="1"/>
          <p:nvPr/>
        </p:nvSpPr>
        <p:spPr>
          <a:xfrm>
            <a:off x="12222388" y="6396299"/>
            <a:ext cx="1040811" cy="333168"/>
          </a:xfrm>
          <a:prstGeom prst="rect">
            <a:avLst/>
          </a:prstGeom>
        </p:spPr>
        <p:txBody>
          <a:bodyPr wrap="square" lIns="0" tIns="0" rIns="0" bIns="0" rtlCol="0" anchor="t">
            <a:spAutoFit/>
          </a:bodyPr>
          <a:lstStyle/>
          <a:p>
            <a:pPr algn="ctr">
              <a:lnSpc>
                <a:spcPts val="2519"/>
              </a:lnSpc>
              <a:spcBef>
                <a:spcPct val="0"/>
              </a:spcBef>
            </a:pPr>
            <a:r>
              <a:rPr lang="en-US" sz="2800" dirty="0">
                <a:solidFill>
                  <a:srgbClr val="FFDE59"/>
                </a:solidFill>
                <a:latin typeface="Open Sans Bold"/>
                <a:ea typeface="Open Sans Bold"/>
                <a:cs typeface="Open Sans Bold"/>
                <a:sym typeface="Open Sans Bold"/>
              </a:rPr>
              <a:t>4</a:t>
            </a:r>
          </a:p>
        </p:txBody>
      </p:sp>
      <p:grpSp>
        <p:nvGrpSpPr>
          <p:cNvPr id="53" name="Group 28">
            <a:extLst>
              <a:ext uri="{FF2B5EF4-FFF2-40B4-BE49-F238E27FC236}">
                <a16:creationId xmlns:a16="http://schemas.microsoft.com/office/drawing/2014/main" id="{510994EE-0CBB-704C-C63F-5C24BB0C818D}"/>
              </a:ext>
            </a:extLst>
          </p:cNvPr>
          <p:cNvGrpSpPr/>
          <p:nvPr/>
        </p:nvGrpSpPr>
        <p:grpSpPr>
          <a:xfrm>
            <a:off x="6804506" y="6488189"/>
            <a:ext cx="177961" cy="177961"/>
            <a:chOff x="0" y="0"/>
            <a:chExt cx="203200" cy="203200"/>
          </a:xfrm>
        </p:grpSpPr>
        <p:sp>
          <p:nvSpPr>
            <p:cNvPr id="54" name="Freeform 29">
              <a:extLst>
                <a:ext uri="{FF2B5EF4-FFF2-40B4-BE49-F238E27FC236}">
                  <a16:creationId xmlns:a16="http://schemas.microsoft.com/office/drawing/2014/main" id="{84201671-ADEF-19AF-F7C4-E519BAA1D172}"/>
                </a:ext>
              </a:extLst>
            </p:cNvPr>
            <p:cNvSpPr/>
            <p:nvPr/>
          </p:nvSpPr>
          <p:spPr>
            <a:xfrm>
              <a:off x="0" y="0"/>
              <a:ext cx="203200" cy="203200"/>
            </a:xfrm>
            <a:custGeom>
              <a:avLst/>
              <a:gdLst/>
              <a:ahLst/>
              <a:cxnLst/>
              <a:rect l="l" t="t" r="r" b="b"/>
              <a:pathLst>
                <a:path w="203200" h="203200">
                  <a:moveTo>
                    <a:pt x="0" y="0"/>
                  </a:moveTo>
                  <a:lnTo>
                    <a:pt x="203200" y="0"/>
                  </a:lnTo>
                  <a:lnTo>
                    <a:pt x="203200" y="203200"/>
                  </a:lnTo>
                  <a:lnTo>
                    <a:pt x="0" y="203200"/>
                  </a:lnTo>
                  <a:close/>
                </a:path>
              </a:pathLst>
            </a:custGeom>
            <a:solidFill>
              <a:srgbClr val="FFDE59"/>
            </a:solidFill>
          </p:spPr>
          <p:txBody>
            <a:bodyPr/>
            <a:lstStyle/>
            <a:p>
              <a:endParaRPr lang="en-US"/>
            </a:p>
          </p:txBody>
        </p:sp>
        <p:sp>
          <p:nvSpPr>
            <p:cNvPr id="55" name="TextBox 30">
              <a:extLst>
                <a:ext uri="{FF2B5EF4-FFF2-40B4-BE49-F238E27FC236}">
                  <a16:creationId xmlns:a16="http://schemas.microsoft.com/office/drawing/2014/main" id="{349A0863-08E2-4A84-42C7-701ACE99D8C2}"/>
                </a:ext>
              </a:extLst>
            </p:cNvPr>
            <p:cNvSpPr txBox="1"/>
            <p:nvPr/>
          </p:nvSpPr>
          <p:spPr>
            <a:xfrm>
              <a:off x="0" y="-47625"/>
              <a:ext cx="203200" cy="250825"/>
            </a:xfrm>
            <a:prstGeom prst="rect">
              <a:avLst/>
            </a:prstGeom>
          </p:spPr>
          <p:txBody>
            <a:bodyPr lIns="53356" tIns="53356" rIns="53356" bIns="53356" rtlCol="0" anchor="ctr"/>
            <a:lstStyle/>
            <a:p>
              <a:pPr algn="ctr">
                <a:lnSpc>
                  <a:spcPts val="2240"/>
                </a:lnSpc>
              </a:pPr>
              <a:endParaRPr/>
            </a:p>
          </p:txBody>
        </p:sp>
      </p:grpSp>
      <p:grpSp>
        <p:nvGrpSpPr>
          <p:cNvPr id="56" name="Group 33">
            <a:extLst>
              <a:ext uri="{FF2B5EF4-FFF2-40B4-BE49-F238E27FC236}">
                <a16:creationId xmlns:a16="http://schemas.microsoft.com/office/drawing/2014/main" id="{6D617572-8D08-E687-B091-85864D40B519}"/>
              </a:ext>
            </a:extLst>
          </p:cNvPr>
          <p:cNvGrpSpPr/>
          <p:nvPr/>
        </p:nvGrpSpPr>
        <p:grpSpPr>
          <a:xfrm>
            <a:off x="973489" y="3175180"/>
            <a:ext cx="711846" cy="711846"/>
            <a:chOff x="0" y="0"/>
            <a:chExt cx="812800" cy="812800"/>
          </a:xfrm>
        </p:grpSpPr>
        <p:sp>
          <p:nvSpPr>
            <p:cNvPr id="57" name="Freeform 34">
              <a:extLst>
                <a:ext uri="{FF2B5EF4-FFF2-40B4-BE49-F238E27FC236}">
                  <a16:creationId xmlns:a16="http://schemas.microsoft.com/office/drawing/2014/main" id="{060B5AF9-65DF-A120-5E36-48AFC4A7BEA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DE59"/>
            </a:solidFill>
          </p:spPr>
          <p:txBody>
            <a:bodyPr/>
            <a:lstStyle/>
            <a:p>
              <a:endParaRPr lang="en-US"/>
            </a:p>
          </p:txBody>
        </p:sp>
        <p:sp>
          <p:nvSpPr>
            <p:cNvPr id="58" name="TextBox 35">
              <a:extLst>
                <a:ext uri="{FF2B5EF4-FFF2-40B4-BE49-F238E27FC236}">
                  <a16:creationId xmlns:a16="http://schemas.microsoft.com/office/drawing/2014/main" id="{E1A756EB-838B-758D-B6D2-ADFAAEB60BDA}"/>
                </a:ext>
              </a:extLst>
            </p:cNvPr>
            <p:cNvSpPr txBox="1"/>
            <p:nvPr/>
          </p:nvSpPr>
          <p:spPr>
            <a:xfrm>
              <a:off x="0" y="-47625"/>
              <a:ext cx="812800" cy="860425"/>
            </a:xfrm>
            <a:prstGeom prst="rect">
              <a:avLst/>
            </a:prstGeom>
          </p:spPr>
          <p:txBody>
            <a:bodyPr lIns="53356" tIns="53356" rIns="53356" bIns="53356" rtlCol="0" anchor="ctr"/>
            <a:lstStyle/>
            <a:p>
              <a:pPr algn="ctr">
                <a:lnSpc>
                  <a:spcPts val="2240"/>
                </a:lnSpc>
              </a:pPr>
              <a:endParaRPr/>
            </a:p>
          </p:txBody>
        </p:sp>
      </p:grpSp>
      <p:sp>
        <p:nvSpPr>
          <p:cNvPr id="59" name="TextBox 36">
            <a:extLst>
              <a:ext uri="{FF2B5EF4-FFF2-40B4-BE49-F238E27FC236}">
                <a16:creationId xmlns:a16="http://schemas.microsoft.com/office/drawing/2014/main" id="{0D517360-8B55-4DD4-AB16-73C98EC8502D}"/>
              </a:ext>
            </a:extLst>
          </p:cNvPr>
          <p:cNvSpPr txBox="1"/>
          <p:nvPr/>
        </p:nvSpPr>
        <p:spPr>
          <a:xfrm>
            <a:off x="1068878" y="3351944"/>
            <a:ext cx="521068" cy="320218"/>
          </a:xfrm>
          <a:prstGeom prst="rect">
            <a:avLst/>
          </a:prstGeom>
        </p:spPr>
        <p:txBody>
          <a:bodyPr lIns="0" tIns="0" rIns="0" bIns="0" rtlCol="0" anchor="t">
            <a:spAutoFit/>
          </a:bodyPr>
          <a:lstStyle/>
          <a:p>
            <a:pPr algn="ctr">
              <a:lnSpc>
                <a:spcPts val="2646"/>
              </a:lnSpc>
              <a:spcBef>
                <a:spcPct val="0"/>
              </a:spcBef>
            </a:pPr>
            <a:r>
              <a:rPr lang="en-US" sz="1890" dirty="0">
                <a:solidFill>
                  <a:srgbClr val="0B081D"/>
                </a:solidFill>
                <a:latin typeface="Open Sans Bold"/>
                <a:ea typeface="Open Sans Bold"/>
                <a:cs typeface="Open Sans Bold"/>
                <a:sym typeface="Open Sans Bold"/>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3"/>
            <a:stretch>
              <a:fillRect/>
            </a:stretch>
          </a:blipFill>
        </p:spPr>
        <p:txBody>
          <a:bodyPr/>
          <a:lstStyle/>
          <a:p>
            <a:endParaRPr lang="en-US"/>
          </a:p>
        </p:txBody>
      </p:sp>
      <p:sp>
        <p:nvSpPr>
          <p:cNvPr id="3" name="Freeform 3"/>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4"/>
            <a:stretch>
              <a:fillRect t="-20048"/>
            </a:stretch>
          </a:blipFill>
        </p:spPr>
        <p:txBody>
          <a:bodyPr/>
          <a:lstStyle/>
          <a:p>
            <a:endParaRPr lang="en-US"/>
          </a:p>
        </p:txBody>
      </p:sp>
      <p:sp>
        <p:nvSpPr>
          <p:cNvPr id="4" name="Freeform 4"/>
          <p:cNvSpPr/>
          <p:nvPr/>
        </p:nvSpPr>
        <p:spPr>
          <a:xfrm>
            <a:off x="6212474" y="78336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677594" y="78336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7142715" y="783369"/>
            <a:ext cx="355359" cy="556335"/>
          </a:xfrm>
          <a:custGeom>
            <a:avLst/>
            <a:gdLst/>
            <a:ahLst/>
            <a:cxnLst/>
            <a:rect l="l" t="t" r="r" b="b"/>
            <a:pathLst>
              <a:path w="355359" h="556335">
                <a:moveTo>
                  <a:pt x="0" y="0"/>
                </a:moveTo>
                <a:lnTo>
                  <a:pt x="355358" y="0"/>
                </a:lnTo>
                <a:lnTo>
                  <a:pt x="355358"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945642" y="1768771"/>
            <a:ext cx="12396717" cy="8138714"/>
          </a:xfrm>
          <a:custGeom>
            <a:avLst/>
            <a:gdLst/>
            <a:ahLst/>
            <a:cxnLst/>
            <a:rect l="l" t="t" r="r" b="b"/>
            <a:pathLst>
              <a:path w="12396717" h="8138714">
                <a:moveTo>
                  <a:pt x="0" y="0"/>
                </a:moveTo>
                <a:lnTo>
                  <a:pt x="12396716" y="0"/>
                </a:lnTo>
                <a:lnTo>
                  <a:pt x="12396716" y="8138714"/>
                </a:lnTo>
                <a:lnTo>
                  <a:pt x="0" y="8138714"/>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7886395" y="188092"/>
            <a:ext cx="10045270" cy="1471955"/>
          </a:xfrm>
          <a:prstGeom prst="rect">
            <a:avLst/>
          </a:prstGeom>
        </p:spPr>
        <p:txBody>
          <a:bodyPr lIns="0" tIns="0" rIns="0" bIns="0" rtlCol="0" anchor="t">
            <a:spAutoFit/>
          </a:bodyPr>
          <a:lstStyle/>
          <a:p>
            <a:pPr algn="l">
              <a:lnSpc>
                <a:spcPts val="11985"/>
              </a:lnSpc>
              <a:spcBef>
                <a:spcPct val="0"/>
              </a:spcBef>
            </a:pPr>
            <a:r>
              <a:rPr lang="en-US" sz="8560" dirty="0">
                <a:solidFill>
                  <a:srgbClr val="FFFFFF"/>
                </a:solidFill>
                <a:latin typeface="TT Octosquares Compressed"/>
                <a:ea typeface="TT Octosquares Compressed"/>
                <a:cs typeface="TT Octosquares Compressed"/>
                <a:sym typeface="TT Octosquares Compressed"/>
              </a:rPr>
              <a:t>REVENUE GROWTH PER YEAR</a:t>
            </a:r>
          </a:p>
        </p:txBody>
      </p:sp>
      <p:sp>
        <p:nvSpPr>
          <p:cNvPr id="9" name="TextBox 9"/>
          <p:cNvSpPr txBox="1"/>
          <p:nvPr/>
        </p:nvSpPr>
        <p:spPr>
          <a:xfrm>
            <a:off x="12662392" y="2871306"/>
            <a:ext cx="985799" cy="783460"/>
          </a:xfrm>
          <a:prstGeom prst="rect">
            <a:avLst/>
          </a:prstGeom>
        </p:spPr>
        <p:txBody>
          <a:bodyPr lIns="0" tIns="0" rIns="0" bIns="0" rtlCol="0" anchor="t">
            <a:spAutoFit/>
          </a:bodyPr>
          <a:lstStyle/>
          <a:p>
            <a:pPr algn="l">
              <a:lnSpc>
                <a:spcPts val="6447"/>
              </a:lnSpc>
              <a:spcBef>
                <a:spcPct val="0"/>
              </a:spcBef>
            </a:pPr>
            <a:r>
              <a:rPr lang="en-US" sz="4605">
                <a:solidFill>
                  <a:srgbClr val="00BF63"/>
                </a:solidFill>
                <a:latin typeface="TT Octosquares Compressed"/>
                <a:ea typeface="TT Octosquares Compressed"/>
                <a:cs typeface="TT Octosquares Compressed"/>
                <a:sym typeface="TT Octosquares Compressed"/>
              </a:rPr>
              <a:t>+27%</a:t>
            </a:r>
          </a:p>
        </p:txBody>
      </p:sp>
      <p:sp>
        <p:nvSpPr>
          <p:cNvPr id="10" name="TextBox 10"/>
          <p:cNvSpPr txBox="1"/>
          <p:nvPr/>
        </p:nvSpPr>
        <p:spPr>
          <a:xfrm>
            <a:off x="10740863" y="4102148"/>
            <a:ext cx="1110235" cy="792718"/>
          </a:xfrm>
          <a:prstGeom prst="rect">
            <a:avLst/>
          </a:prstGeom>
        </p:spPr>
        <p:txBody>
          <a:bodyPr lIns="0" tIns="0" rIns="0" bIns="0" rtlCol="0" anchor="t">
            <a:spAutoFit/>
          </a:bodyPr>
          <a:lstStyle/>
          <a:p>
            <a:pPr algn="l">
              <a:lnSpc>
                <a:spcPts val="6447"/>
              </a:lnSpc>
              <a:spcBef>
                <a:spcPct val="0"/>
              </a:spcBef>
            </a:pPr>
            <a:r>
              <a:rPr lang="en-US" sz="4605" dirty="0">
                <a:solidFill>
                  <a:srgbClr val="00BF63"/>
                </a:solidFill>
                <a:latin typeface="TT Octosquares Compressed"/>
                <a:ea typeface="TT Octosquares Compressed"/>
                <a:cs typeface="TT Octosquares Compressed"/>
                <a:sym typeface="TT Octosquares Compressed"/>
              </a:rPr>
              <a:t>+26%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3"/>
            <a:stretch>
              <a:fillRect/>
            </a:stretch>
          </a:blipFill>
        </p:spPr>
        <p:txBody>
          <a:bodyPr/>
          <a:lstStyle/>
          <a:p>
            <a:endParaRPr lang="en-US"/>
          </a:p>
        </p:txBody>
      </p:sp>
      <p:sp>
        <p:nvSpPr>
          <p:cNvPr id="3" name="Freeform 3"/>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4"/>
            <a:stretch>
              <a:fillRect t="-20048"/>
            </a:stretch>
          </a:blipFill>
        </p:spPr>
        <p:txBody>
          <a:bodyPr/>
          <a:lstStyle/>
          <a:p>
            <a:endParaRPr lang="en-US"/>
          </a:p>
        </p:txBody>
      </p:sp>
      <p:sp>
        <p:nvSpPr>
          <p:cNvPr id="10" name="Freeform 4">
            <a:extLst>
              <a:ext uri="{FF2B5EF4-FFF2-40B4-BE49-F238E27FC236}">
                <a16:creationId xmlns:a16="http://schemas.microsoft.com/office/drawing/2014/main" id="{FD68A65B-C7BF-4D50-7C2C-3113E8ED672B}"/>
              </a:ext>
            </a:extLst>
          </p:cNvPr>
          <p:cNvSpPr/>
          <p:nvPr/>
        </p:nvSpPr>
        <p:spPr>
          <a:xfrm>
            <a:off x="5943600" y="78336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5">
            <a:extLst>
              <a:ext uri="{FF2B5EF4-FFF2-40B4-BE49-F238E27FC236}">
                <a16:creationId xmlns:a16="http://schemas.microsoft.com/office/drawing/2014/main" id="{9DB6E083-CFAE-6A42-746A-F1FACF7DADEF}"/>
              </a:ext>
            </a:extLst>
          </p:cNvPr>
          <p:cNvSpPr/>
          <p:nvPr/>
        </p:nvSpPr>
        <p:spPr>
          <a:xfrm>
            <a:off x="6408720" y="78336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6">
            <a:extLst>
              <a:ext uri="{FF2B5EF4-FFF2-40B4-BE49-F238E27FC236}">
                <a16:creationId xmlns:a16="http://schemas.microsoft.com/office/drawing/2014/main" id="{EDABF352-57E6-2B2B-676D-51CF1E05E242}"/>
              </a:ext>
            </a:extLst>
          </p:cNvPr>
          <p:cNvSpPr/>
          <p:nvPr/>
        </p:nvSpPr>
        <p:spPr>
          <a:xfrm>
            <a:off x="6873841" y="783369"/>
            <a:ext cx="355359" cy="556335"/>
          </a:xfrm>
          <a:custGeom>
            <a:avLst/>
            <a:gdLst/>
            <a:ahLst/>
            <a:cxnLst/>
            <a:rect l="l" t="t" r="r" b="b"/>
            <a:pathLst>
              <a:path w="355359" h="556335">
                <a:moveTo>
                  <a:pt x="0" y="0"/>
                </a:moveTo>
                <a:lnTo>
                  <a:pt x="355358" y="0"/>
                </a:lnTo>
                <a:lnTo>
                  <a:pt x="355358"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TextBox 8">
            <a:extLst>
              <a:ext uri="{FF2B5EF4-FFF2-40B4-BE49-F238E27FC236}">
                <a16:creationId xmlns:a16="http://schemas.microsoft.com/office/drawing/2014/main" id="{04E9F39D-EF9D-3AF5-2200-92C63539B2CF}"/>
              </a:ext>
            </a:extLst>
          </p:cNvPr>
          <p:cNvSpPr txBox="1"/>
          <p:nvPr/>
        </p:nvSpPr>
        <p:spPr>
          <a:xfrm>
            <a:off x="7617520" y="188092"/>
            <a:ext cx="10401605" cy="1483483"/>
          </a:xfrm>
          <a:prstGeom prst="rect">
            <a:avLst/>
          </a:prstGeom>
        </p:spPr>
        <p:txBody>
          <a:bodyPr wrap="square" lIns="0" tIns="0" rIns="0" bIns="0" rtlCol="0" anchor="t">
            <a:spAutoFit/>
          </a:bodyPr>
          <a:lstStyle/>
          <a:p>
            <a:pPr algn="l">
              <a:lnSpc>
                <a:spcPts val="11985"/>
              </a:lnSpc>
              <a:spcBef>
                <a:spcPct val="0"/>
              </a:spcBef>
            </a:pPr>
            <a:r>
              <a:rPr lang="en-US" sz="8560" dirty="0">
                <a:solidFill>
                  <a:srgbClr val="FFFFFF"/>
                </a:solidFill>
                <a:latin typeface="TT Octosquares Compressed"/>
                <a:ea typeface="TT Octosquares Compressed"/>
                <a:cs typeface="TT Octosquares Compressed"/>
                <a:sym typeface="TT Octosquares Compressed"/>
              </a:rPr>
              <a:t>REVENUE GROWTH PER REGION</a:t>
            </a:r>
          </a:p>
        </p:txBody>
      </p:sp>
      <p:sp>
        <p:nvSpPr>
          <p:cNvPr id="25" name="TextBox 8">
            <a:extLst>
              <a:ext uri="{FF2B5EF4-FFF2-40B4-BE49-F238E27FC236}">
                <a16:creationId xmlns:a16="http://schemas.microsoft.com/office/drawing/2014/main" id="{CC9533A6-9765-FE46-7DB1-3518D48ED3EA}"/>
              </a:ext>
            </a:extLst>
          </p:cNvPr>
          <p:cNvSpPr txBox="1"/>
          <p:nvPr/>
        </p:nvSpPr>
        <p:spPr>
          <a:xfrm>
            <a:off x="490387" y="1640875"/>
            <a:ext cx="6383454" cy="1308050"/>
          </a:xfrm>
          <a:prstGeom prst="rect">
            <a:avLst/>
          </a:prstGeom>
        </p:spPr>
        <p:txBody>
          <a:bodyPr wrap="square" lIns="0" tIns="0" rIns="0" bIns="0" rtlCol="0" anchor="t">
            <a:spAutoFit/>
          </a:bodyPr>
          <a:lstStyle/>
          <a:p>
            <a:pPr algn="l">
              <a:lnSpc>
                <a:spcPts val="11985"/>
              </a:lnSpc>
              <a:spcBef>
                <a:spcPct val="0"/>
              </a:spcBef>
            </a:pPr>
            <a:r>
              <a:rPr lang="en-US" sz="4000" dirty="0">
                <a:solidFill>
                  <a:srgbClr val="FFFFFF"/>
                </a:solidFill>
                <a:latin typeface="TT Octosquares Compressed"/>
                <a:ea typeface="TT Octosquares Compressed"/>
                <a:cs typeface="TT Octosquares Compressed"/>
                <a:sym typeface="TT Octosquares Compressed"/>
              </a:rPr>
              <a:t>REGIONAL REVENUE GROWTH PER YEAR</a:t>
            </a:r>
          </a:p>
        </p:txBody>
      </p:sp>
      <p:sp>
        <p:nvSpPr>
          <p:cNvPr id="26" name="TextBox 8">
            <a:extLst>
              <a:ext uri="{FF2B5EF4-FFF2-40B4-BE49-F238E27FC236}">
                <a16:creationId xmlns:a16="http://schemas.microsoft.com/office/drawing/2014/main" id="{9DA5D6D3-9B6A-676B-4A07-EFE2230801D7}"/>
              </a:ext>
            </a:extLst>
          </p:cNvPr>
          <p:cNvSpPr txBox="1"/>
          <p:nvPr/>
        </p:nvSpPr>
        <p:spPr>
          <a:xfrm>
            <a:off x="9329495" y="1629832"/>
            <a:ext cx="6383454" cy="1308050"/>
          </a:xfrm>
          <a:prstGeom prst="rect">
            <a:avLst/>
          </a:prstGeom>
        </p:spPr>
        <p:txBody>
          <a:bodyPr wrap="square" lIns="0" tIns="0" rIns="0" bIns="0" rtlCol="0" anchor="t">
            <a:spAutoFit/>
          </a:bodyPr>
          <a:lstStyle/>
          <a:p>
            <a:pPr algn="l">
              <a:lnSpc>
                <a:spcPts val="11985"/>
              </a:lnSpc>
              <a:spcBef>
                <a:spcPct val="0"/>
              </a:spcBef>
            </a:pPr>
            <a:r>
              <a:rPr lang="en-US" sz="4000" dirty="0">
                <a:solidFill>
                  <a:srgbClr val="FFFFFF"/>
                </a:solidFill>
                <a:latin typeface="TT Octosquares Compressed"/>
                <a:ea typeface="TT Octosquares Compressed"/>
                <a:cs typeface="TT Octosquares Compressed"/>
                <a:sym typeface="TT Octosquares Compressed"/>
              </a:rPr>
              <a:t>REGIONAL QUNATITY SOLD PER YEAR</a:t>
            </a:r>
          </a:p>
        </p:txBody>
      </p:sp>
      <p:sp>
        <p:nvSpPr>
          <p:cNvPr id="27" name="TextBox 8">
            <a:extLst>
              <a:ext uri="{FF2B5EF4-FFF2-40B4-BE49-F238E27FC236}">
                <a16:creationId xmlns:a16="http://schemas.microsoft.com/office/drawing/2014/main" id="{D2164AB1-B63C-2F08-5D45-C20A7CAAC962}"/>
              </a:ext>
            </a:extLst>
          </p:cNvPr>
          <p:cNvSpPr txBox="1"/>
          <p:nvPr/>
        </p:nvSpPr>
        <p:spPr>
          <a:xfrm>
            <a:off x="626560" y="8492093"/>
            <a:ext cx="16670839" cy="1308050"/>
          </a:xfrm>
          <a:prstGeom prst="rect">
            <a:avLst/>
          </a:prstGeom>
        </p:spPr>
        <p:txBody>
          <a:bodyPr wrap="square" lIns="0" tIns="0" rIns="0" bIns="0" rtlCol="0" anchor="t">
            <a:spAutoFit/>
          </a:bodyPr>
          <a:lstStyle/>
          <a:p>
            <a:pPr algn="l">
              <a:lnSpc>
                <a:spcPts val="11985"/>
              </a:lnSpc>
              <a:spcBef>
                <a:spcPct val="0"/>
              </a:spcBef>
            </a:pPr>
            <a:r>
              <a:rPr lang="en-US" sz="4000" dirty="0">
                <a:solidFill>
                  <a:srgbClr val="FFFFFF"/>
                </a:solidFill>
                <a:latin typeface="TT Octosquares Compressed"/>
                <a:ea typeface="TT Octosquares Compressed"/>
                <a:cs typeface="TT Octosquares Compressed"/>
                <a:sym typeface="TT Octosquares Compressed"/>
              </a:rPr>
              <a:t>2022 REVENUE TO QUANTITY RATIO. 2.84 EMEA, 1.22 ASIA, &amp; 0.77 AMERICAS</a:t>
            </a:r>
          </a:p>
        </p:txBody>
      </p:sp>
      <p:pic>
        <p:nvPicPr>
          <p:cNvPr id="30" name="Picture 29">
            <a:extLst>
              <a:ext uri="{FF2B5EF4-FFF2-40B4-BE49-F238E27FC236}">
                <a16:creationId xmlns:a16="http://schemas.microsoft.com/office/drawing/2014/main" id="{A794FA8A-0824-6D7C-62F1-F7F4E038C3B5}"/>
              </a:ext>
            </a:extLst>
          </p:cNvPr>
          <p:cNvPicPr>
            <a:picLocks noChangeAspect="1"/>
          </p:cNvPicPr>
          <p:nvPr/>
        </p:nvPicPr>
        <p:blipFill>
          <a:blip r:embed="rId7"/>
          <a:stretch>
            <a:fillRect/>
          </a:stretch>
        </p:blipFill>
        <p:spPr>
          <a:xfrm>
            <a:off x="248940" y="3200486"/>
            <a:ext cx="8599145" cy="5657825"/>
          </a:xfrm>
          <a:prstGeom prst="rect">
            <a:avLst/>
          </a:prstGeom>
        </p:spPr>
      </p:pic>
      <p:pic>
        <p:nvPicPr>
          <p:cNvPr id="31" name="Picture 30">
            <a:extLst>
              <a:ext uri="{FF2B5EF4-FFF2-40B4-BE49-F238E27FC236}">
                <a16:creationId xmlns:a16="http://schemas.microsoft.com/office/drawing/2014/main" id="{ECA3E4D9-C53F-86D4-102B-AAE0DD4F511C}"/>
              </a:ext>
            </a:extLst>
          </p:cNvPr>
          <p:cNvPicPr>
            <a:picLocks noChangeAspect="1"/>
          </p:cNvPicPr>
          <p:nvPr/>
        </p:nvPicPr>
        <p:blipFill>
          <a:blip r:embed="rId8"/>
          <a:stretch>
            <a:fillRect/>
          </a:stretch>
        </p:blipFill>
        <p:spPr>
          <a:xfrm>
            <a:off x="9333506" y="3210511"/>
            <a:ext cx="8583906" cy="56477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244929" y="288629"/>
            <a:ext cx="1440407" cy="1480142"/>
          </a:xfrm>
          <a:custGeom>
            <a:avLst/>
            <a:gdLst/>
            <a:ahLst/>
            <a:cxnLst/>
            <a:rect l="l" t="t" r="r" b="b"/>
            <a:pathLst>
              <a:path w="1440407" h="1480142">
                <a:moveTo>
                  <a:pt x="0" y="0"/>
                </a:moveTo>
                <a:lnTo>
                  <a:pt x="1440406" y="0"/>
                </a:lnTo>
                <a:lnTo>
                  <a:pt x="1440406" y="1480142"/>
                </a:lnTo>
                <a:lnTo>
                  <a:pt x="0" y="1480142"/>
                </a:lnTo>
                <a:lnTo>
                  <a:pt x="0" y="0"/>
                </a:lnTo>
                <a:close/>
              </a:path>
            </a:pathLst>
          </a:custGeom>
          <a:blipFill>
            <a:blip r:embed="rId3"/>
            <a:stretch>
              <a:fillRect/>
            </a:stretch>
          </a:blipFill>
        </p:spPr>
        <p:txBody>
          <a:bodyPr/>
          <a:lstStyle/>
          <a:p>
            <a:endParaRPr lang="en-US"/>
          </a:p>
        </p:txBody>
      </p:sp>
      <p:sp>
        <p:nvSpPr>
          <p:cNvPr id="3" name="Freeform 3"/>
          <p:cNvSpPr/>
          <p:nvPr/>
        </p:nvSpPr>
        <p:spPr>
          <a:xfrm>
            <a:off x="1685335" y="486857"/>
            <a:ext cx="3449317" cy="1154018"/>
          </a:xfrm>
          <a:custGeom>
            <a:avLst/>
            <a:gdLst/>
            <a:ahLst/>
            <a:cxnLst/>
            <a:rect l="l" t="t" r="r" b="b"/>
            <a:pathLst>
              <a:path w="3449317" h="1154018">
                <a:moveTo>
                  <a:pt x="0" y="0"/>
                </a:moveTo>
                <a:lnTo>
                  <a:pt x="3449317" y="0"/>
                </a:lnTo>
                <a:lnTo>
                  <a:pt x="3449317" y="1154019"/>
                </a:lnTo>
                <a:lnTo>
                  <a:pt x="0" y="1154019"/>
                </a:lnTo>
                <a:lnTo>
                  <a:pt x="0" y="0"/>
                </a:lnTo>
                <a:close/>
              </a:path>
            </a:pathLst>
          </a:custGeom>
          <a:blipFill>
            <a:blip r:embed="rId4"/>
            <a:stretch>
              <a:fillRect t="-20048"/>
            </a:stretch>
          </a:blipFill>
        </p:spPr>
        <p:txBody>
          <a:bodyPr/>
          <a:lstStyle/>
          <a:p>
            <a:endParaRPr lang="en-US"/>
          </a:p>
        </p:txBody>
      </p:sp>
      <p:pic>
        <p:nvPicPr>
          <p:cNvPr id="9" name="Picture 8">
            <a:extLst>
              <a:ext uri="{FF2B5EF4-FFF2-40B4-BE49-F238E27FC236}">
                <a16:creationId xmlns:a16="http://schemas.microsoft.com/office/drawing/2014/main" id="{D3E25005-9511-9349-6A3D-8413377EE908}"/>
              </a:ext>
            </a:extLst>
          </p:cNvPr>
          <p:cNvPicPr>
            <a:picLocks noChangeAspect="1"/>
          </p:cNvPicPr>
          <p:nvPr/>
        </p:nvPicPr>
        <p:blipFill>
          <a:blip r:embed="rId5"/>
          <a:stretch>
            <a:fillRect/>
          </a:stretch>
        </p:blipFill>
        <p:spPr>
          <a:xfrm>
            <a:off x="3107975" y="2056588"/>
            <a:ext cx="12072050" cy="7447043"/>
          </a:xfrm>
          <a:prstGeom prst="rect">
            <a:avLst/>
          </a:prstGeom>
        </p:spPr>
      </p:pic>
      <p:sp>
        <p:nvSpPr>
          <p:cNvPr id="10" name="Freeform 4">
            <a:extLst>
              <a:ext uri="{FF2B5EF4-FFF2-40B4-BE49-F238E27FC236}">
                <a16:creationId xmlns:a16="http://schemas.microsoft.com/office/drawing/2014/main" id="{E378443F-CED0-CCA3-E8B0-A69CFC6886F3}"/>
              </a:ext>
            </a:extLst>
          </p:cNvPr>
          <p:cNvSpPr/>
          <p:nvPr/>
        </p:nvSpPr>
        <p:spPr>
          <a:xfrm>
            <a:off x="6212474" y="78336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5">
            <a:extLst>
              <a:ext uri="{FF2B5EF4-FFF2-40B4-BE49-F238E27FC236}">
                <a16:creationId xmlns:a16="http://schemas.microsoft.com/office/drawing/2014/main" id="{E0EEC9A6-4643-76A1-9E79-F642B97A70D4}"/>
              </a:ext>
            </a:extLst>
          </p:cNvPr>
          <p:cNvSpPr/>
          <p:nvPr/>
        </p:nvSpPr>
        <p:spPr>
          <a:xfrm>
            <a:off x="6677594" y="78336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6">
            <a:extLst>
              <a:ext uri="{FF2B5EF4-FFF2-40B4-BE49-F238E27FC236}">
                <a16:creationId xmlns:a16="http://schemas.microsoft.com/office/drawing/2014/main" id="{EB370A38-53AD-2CC4-F383-0017251BD783}"/>
              </a:ext>
            </a:extLst>
          </p:cNvPr>
          <p:cNvSpPr/>
          <p:nvPr/>
        </p:nvSpPr>
        <p:spPr>
          <a:xfrm>
            <a:off x="7142715" y="783369"/>
            <a:ext cx="355359" cy="556335"/>
          </a:xfrm>
          <a:custGeom>
            <a:avLst/>
            <a:gdLst/>
            <a:ahLst/>
            <a:cxnLst/>
            <a:rect l="l" t="t" r="r" b="b"/>
            <a:pathLst>
              <a:path w="355359" h="556335">
                <a:moveTo>
                  <a:pt x="0" y="0"/>
                </a:moveTo>
                <a:lnTo>
                  <a:pt x="355358" y="0"/>
                </a:lnTo>
                <a:lnTo>
                  <a:pt x="355358" y="556334"/>
                </a:lnTo>
                <a:lnTo>
                  <a:pt x="0" y="556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8">
            <a:extLst>
              <a:ext uri="{FF2B5EF4-FFF2-40B4-BE49-F238E27FC236}">
                <a16:creationId xmlns:a16="http://schemas.microsoft.com/office/drawing/2014/main" id="{51A0CF2C-0B55-313B-A42E-6D29E4382612}"/>
              </a:ext>
            </a:extLst>
          </p:cNvPr>
          <p:cNvSpPr txBox="1"/>
          <p:nvPr/>
        </p:nvSpPr>
        <p:spPr>
          <a:xfrm>
            <a:off x="7886395" y="188092"/>
            <a:ext cx="10045270" cy="1471955"/>
          </a:xfrm>
          <a:prstGeom prst="rect">
            <a:avLst/>
          </a:prstGeom>
        </p:spPr>
        <p:txBody>
          <a:bodyPr lIns="0" tIns="0" rIns="0" bIns="0" rtlCol="0" anchor="t">
            <a:spAutoFit/>
          </a:bodyPr>
          <a:lstStyle/>
          <a:p>
            <a:pPr algn="l">
              <a:lnSpc>
                <a:spcPts val="11985"/>
              </a:lnSpc>
              <a:spcBef>
                <a:spcPct val="0"/>
              </a:spcBef>
            </a:pPr>
            <a:r>
              <a:rPr lang="en-US" sz="8560" dirty="0">
                <a:solidFill>
                  <a:srgbClr val="FFFFFF"/>
                </a:solidFill>
                <a:latin typeface="TT Octosquares Compressed"/>
                <a:ea typeface="TT Octosquares Compressed"/>
                <a:cs typeface="TT Octosquares Compressed"/>
                <a:sym typeface="TT Octosquares Compressed"/>
              </a:rPr>
              <a:t>2022 REVENUE BY SEGMENT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722</TotalTime>
  <Words>1813</Words>
  <Application>Microsoft Macintosh PowerPoint</Application>
  <PresentationFormat>Custom</PresentationFormat>
  <Paragraphs>235</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TT Octosquares Compressed</vt:lpstr>
      <vt:lpstr>Open Sans Bold</vt:lpstr>
      <vt:lpstr>Arial</vt:lpstr>
      <vt:lpstr>Open Sans</vt:lpstr>
      <vt:lpstr>Cy Grotesk Key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Technology Presentation</dc:title>
  <cp:lastModifiedBy>Diego Cruz Galarza</cp:lastModifiedBy>
  <cp:revision>4</cp:revision>
  <cp:lastPrinted>2024-07-28T21:18:38Z</cp:lastPrinted>
  <dcterms:created xsi:type="dcterms:W3CDTF">2006-08-16T00:00:00Z</dcterms:created>
  <dcterms:modified xsi:type="dcterms:W3CDTF">2024-07-29T04:45:24Z</dcterms:modified>
  <dc:identifier>DAGKva4GFQc</dc:identifier>
</cp:coreProperties>
</file>